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3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4.xml" ContentType="application/vnd.openxmlformats-officedocument.theme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5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6.xml" ContentType="application/vnd.openxmlformats-officedocument.theme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theme/theme7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8" r:id="rId3"/>
    <p:sldMasterId id="2147483696" r:id="rId4"/>
    <p:sldMasterId id="2147483714" r:id="rId5"/>
    <p:sldMasterId id="2147483732" r:id="rId6"/>
    <p:sldMasterId id="2147483750" r:id="rId7"/>
  </p:sldMasterIdLst>
  <p:sldIdLst>
    <p:sldId id="256" r:id="rId8"/>
    <p:sldId id="287" r:id="rId9"/>
    <p:sldId id="258" r:id="rId10"/>
    <p:sldId id="259" r:id="rId11"/>
    <p:sldId id="288" r:id="rId12"/>
    <p:sldId id="290" r:id="rId13"/>
    <p:sldId id="292" r:id="rId14"/>
    <p:sldId id="294" r:id="rId15"/>
    <p:sldId id="264" r:id="rId16"/>
    <p:sldId id="265" r:id="rId17"/>
    <p:sldId id="266" r:id="rId18"/>
    <p:sldId id="267" r:id="rId19"/>
    <p:sldId id="298" r:id="rId20"/>
    <p:sldId id="314" r:id="rId21"/>
    <p:sldId id="315" r:id="rId22"/>
    <p:sldId id="316" r:id="rId23"/>
    <p:sldId id="317" r:id="rId24"/>
    <p:sldId id="318" r:id="rId25"/>
    <p:sldId id="319" r:id="rId26"/>
    <p:sldId id="268" r:id="rId27"/>
    <p:sldId id="307" r:id="rId28"/>
    <p:sldId id="308" r:id="rId29"/>
    <p:sldId id="309" r:id="rId30"/>
    <p:sldId id="310" r:id="rId31"/>
    <p:sldId id="311" r:id="rId32"/>
    <p:sldId id="299" r:id="rId33"/>
    <p:sldId id="300" r:id="rId34"/>
    <p:sldId id="301" r:id="rId35"/>
    <p:sldId id="302" r:id="rId36"/>
    <p:sldId id="303" r:id="rId37"/>
    <p:sldId id="304" r:id="rId38"/>
    <p:sldId id="312" r:id="rId39"/>
    <p:sldId id="313" r:id="rId40"/>
    <p:sldId id="274" r:id="rId41"/>
    <p:sldId id="278" r:id="rId42"/>
    <p:sldId id="306" r:id="rId43"/>
    <p:sldId id="285" r:id="rId4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-870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slide" Target="slides/slide32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slide" Target="slides/slide35.xml"/><Relationship Id="rId47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tableStyles" Target="tableStyles.xml"/><Relationship Id="rId8" Type="http://schemas.openxmlformats.org/officeDocument/2006/relationships/slide" Target="slides/slid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viewProps" Target="viewProps.xml"/><Relationship Id="rId20" Type="http://schemas.openxmlformats.org/officeDocument/2006/relationships/slide" Target="slides/slide13.xml"/><Relationship Id="rId41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38082-8257-440D-A287-397D02E05850}" type="datetimeFigureOut">
              <a:rPr lang="ru-RU" smtClean="0"/>
              <a:t>23.11.2025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D0724-0ACD-4AD2-9DE4-56266F6B84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76348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38082-8257-440D-A287-397D02E05850}" type="datetimeFigureOut">
              <a:rPr lang="ru-RU" smtClean="0"/>
              <a:t>23.11.2025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D0724-0ACD-4AD2-9DE4-56266F6B84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70480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38082-8257-440D-A287-397D02E05850}" type="datetimeFigureOut">
              <a:rPr lang="ru-RU" smtClean="0"/>
              <a:t>23.11.2025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D0724-0ACD-4AD2-9DE4-56266F6B84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24600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38082-8257-440D-A287-397D02E05850}" type="datetimeFigureOut">
              <a:rPr lang="ru-RU" smtClean="0"/>
              <a:t>23.11.2025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D0724-0ACD-4AD2-9DE4-56266F6B84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43188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38082-8257-440D-A287-397D02E05850}" type="datetimeFigureOut">
              <a:rPr lang="ru-RU" smtClean="0"/>
              <a:t>23.11.2025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D0724-0ACD-4AD2-9DE4-56266F6B84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12658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38082-8257-440D-A287-397D02E05850}" type="datetimeFigureOut">
              <a:rPr lang="ru-RU" smtClean="0"/>
              <a:t>23.11.2025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D0724-0ACD-4AD2-9DE4-56266F6B84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40142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38082-8257-440D-A287-397D02E05850}" type="datetimeFigureOut">
              <a:rPr lang="ru-RU" smtClean="0"/>
              <a:t>23.11.2025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D0724-0ACD-4AD2-9DE4-56266F6B84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59799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38082-8257-440D-A287-397D02E05850}" type="datetimeFigureOut">
              <a:rPr lang="ru-RU" smtClean="0"/>
              <a:t>23.11.2025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D0724-0ACD-4AD2-9DE4-56266F6B84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86447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38082-8257-440D-A287-397D02E05850}" type="datetimeFigureOut">
              <a:rPr lang="ru-RU" smtClean="0"/>
              <a:t>23.11.2025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D0724-0ACD-4AD2-9DE4-56266F6B84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48366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38082-8257-440D-A287-397D02E05850}" type="datetimeFigureOut">
              <a:rPr lang="ru-RU" smtClean="0"/>
              <a:t>23.11.2025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D0724-0ACD-4AD2-9DE4-56266F6B84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01638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38082-8257-440D-A287-397D02E05850}" type="datetimeFigureOut">
              <a:rPr lang="ru-RU" smtClean="0"/>
              <a:t>23.11.2025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D0724-0ACD-4AD2-9DE4-56266F6B84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17489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/>
                </a:solidFill>
              </a:rPr>
              <a:pPr/>
              <a:t>11/23/2025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32112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>
                <a:solidFill>
                  <a:prstClr val="black"/>
                </a:solidFill>
              </a:rPr>
              <a:pPr/>
              <a:t>11/23/2025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37346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/>
                </a:solidFill>
              </a:rPr>
              <a:pPr/>
              <a:t>11/23/2025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05036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>
                <a:solidFill>
                  <a:prstClr val="black"/>
                </a:solidFill>
              </a:rPr>
              <a:pPr/>
              <a:t>11/23/2025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74444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/>
                </a:solidFill>
              </a:rPr>
              <a:pPr/>
              <a:t>11/23/2025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24896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/>
                </a:solidFill>
              </a:rPr>
              <a:pPr/>
              <a:t>11/23/2025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141496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/>
                </a:solidFill>
              </a:rPr>
              <a:pPr/>
              <a:t>11/23/2025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53959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/>
                </a:solidFill>
              </a:rPr>
              <a:pPr/>
              <a:t>11/23/2025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10023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/>
                </a:solidFill>
              </a:rPr>
              <a:pPr/>
              <a:t>11/23/2025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82869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/>
                </a:solidFill>
              </a:rPr>
              <a:pPr/>
              <a:t>11/23/2025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51949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/>
                </a:solidFill>
              </a:rPr>
              <a:pPr/>
              <a:t>11/23/2025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109326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/>
                </a:solidFill>
              </a:rPr>
              <a:pPr/>
              <a:t>11/23/2025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defTabSz="457200"/>
            <a:r>
              <a:rPr lang="en-US" sz="8000" dirty="0">
                <a:solidFill>
                  <a:prstClr val="black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r" defTabSz="457200"/>
            <a:r>
              <a:rPr lang="en-US" sz="8000" dirty="0">
                <a:solidFill>
                  <a:prstClr val="black"/>
                </a:solidFill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907898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/>
                </a:solidFill>
              </a:rPr>
              <a:pPr/>
              <a:t>11/23/2025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127640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/>
                </a:solidFill>
              </a:rPr>
              <a:pPr/>
              <a:t>11/23/2025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defTabSz="457200"/>
            <a:r>
              <a:rPr lang="en-US" sz="8000" dirty="0">
                <a:solidFill>
                  <a:prstClr val="black"/>
                </a:solidFill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r" defTabSz="457200"/>
            <a:r>
              <a:rPr lang="en-US" sz="8000" dirty="0">
                <a:solidFill>
                  <a:prstClr val="black"/>
                </a:solidFill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169598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/>
                </a:solidFill>
              </a:rPr>
              <a:pPr/>
              <a:t>11/23/2025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667019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/>
                </a:solidFill>
              </a:rPr>
              <a:pPr/>
              <a:t>11/23/2025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236223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/>
                </a:solidFill>
              </a:rPr>
              <a:pPr/>
              <a:t>11/23/2025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885614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/>
                </a:solidFill>
              </a:rPr>
              <a:pPr/>
              <a:t>11/23/2025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721349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>
                <a:solidFill>
                  <a:prstClr val="black"/>
                </a:solidFill>
              </a:rPr>
              <a:pPr/>
              <a:t>11/23/2025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712601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/>
                </a:solidFill>
              </a:rPr>
              <a:pPr/>
              <a:t>11/23/2025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385793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>
                <a:solidFill>
                  <a:prstClr val="black"/>
                </a:solidFill>
              </a:rPr>
              <a:pPr/>
              <a:t>11/23/2025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181248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/>
                </a:solidFill>
              </a:rPr>
              <a:pPr/>
              <a:t>11/23/2025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682202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/>
                </a:solidFill>
              </a:rPr>
              <a:pPr/>
              <a:t>11/23/2025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485777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/>
                </a:solidFill>
              </a:rPr>
              <a:pPr/>
              <a:t>11/23/2025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740924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/>
                </a:solidFill>
              </a:rPr>
              <a:pPr/>
              <a:t>11/23/2025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936531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/>
                </a:solidFill>
              </a:rPr>
              <a:pPr/>
              <a:t>11/23/2025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099884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/>
                </a:solidFill>
              </a:rPr>
              <a:pPr/>
              <a:t>11/23/2025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90038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/>
                </a:solidFill>
              </a:rPr>
              <a:pPr/>
              <a:t>11/23/2025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948895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/>
                </a:solidFill>
              </a:rPr>
              <a:pPr/>
              <a:t>11/23/2025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defTabSz="457200"/>
            <a:r>
              <a:rPr lang="en-US" sz="8000" dirty="0">
                <a:solidFill>
                  <a:prstClr val="black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r" defTabSz="457200"/>
            <a:r>
              <a:rPr lang="en-US" sz="8000" dirty="0">
                <a:solidFill>
                  <a:prstClr val="black"/>
                </a:solidFill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83733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/>
                </a:solidFill>
              </a:rPr>
              <a:pPr/>
              <a:t>11/23/2025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737570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/>
                </a:solidFill>
              </a:rPr>
              <a:pPr/>
              <a:t>11/23/2025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defTabSz="457200"/>
            <a:r>
              <a:rPr lang="en-US" sz="8000" dirty="0">
                <a:solidFill>
                  <a:prstClr val="black"/>
                </a:solidFill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r" defTabSz="457200"/>
            <a:r>
              <a:rPr lang="en-US" sz="8000" dirty="0">
                <a:solidFill>
                  <a:prstClr val="black"/>
                </a:solidFill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962043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/>
                </a:solidFill>
              </a:rPr>
              <a:pPr/>
              <a:t>11/23/2025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205487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/>
                </a:solidFill>
              </a:rPr>
              <a:pPr/>
              <a:t>11/23/2025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183724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/>
                </a:solidFill>
              </a:rPr>
              <a:pPr/>
              <a:t>11/23/2025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084412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/>
                </a:solidFill>
              </a:rPr>
              <a:pPr/>
              <a:t>11/23/2025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069083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>
                <a:solidFill>
                  <a:prstClr val="black"/>
                </a:solidFill>
              </a:rPr>
              <a:pPr/>
              <a:t>11/23/2025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100846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/>
                </a:solidFill>
              </a:rPr>
              <a:pPr/>
              <a:t>11/23/2025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933351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>
                <a:solidFill>
                  <a:prstClr val="black"/>
                </a:solidFill>
              </a:rPr>
              <a:pPr/>
              <a:t>11/23/2025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312354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/>
                </a:solidFill>
              </a:rPr>
              <a:pPr/>
              <a:t>11/23/2025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420837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/>
                </a:solidFill>
              </a:rPr>
              <a:pPr/>
              <a:t>11/23/2025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270528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/>
                </a:solidFill>
              </a:rPr>
              <a:pPr/>
              <a:t>11/23/2025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891456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/>
                </a:solidFill>
              </a:rPr>
              <a:pPr/>
              <a:t>11/23/2025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707643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/>
                </a:solidFill>
              </a:rPr>
              <a:pPr/>
              <a:t>11/23/2025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14745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/>
                </a:solidFill>
              </a:rPr>
              <a:pPr/>
              <a:t>11/23/2025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385868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/>
                </a:solidFill>
              </a:rPr>
              <a:pPr/>
              <a:t>11/23/2025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564670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/>
                </a:solidFill>
              </a:rPr>
              <a:pPr/>
              <a:t>11/23/2025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defTabSz="457200"/>
            <a:r>
              <a:rPr lang="en-US" sz="8000" dirty="0">
                <a:solidFill>
                  <a:prstClr val="black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r" defTabSz="457200"/>
            <a:r>
              <a:rPr lang="en-US" sz="8000" dirty="0">
                <a:solidFill>
                  <a:prstClr val="black"/>
                </a:solidFill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19444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/>
                </a:solidFill>
              </a:rPr>
              <a:pPr/>
              <a:t>11/23/2025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408320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/>
                </a:solidFill>
              </a:rPr>
              <a:pPr/>
              <a:t>11/23/2025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defTabSz="457200"/>
            <a:r>
              <a:rPr lang="en-US" sz="8000" dirty="0">
                <a:solidFill>
                  <a:prstClr val="black"/>
                </a:solidFill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r" defTabSz="457200"/>
            <a:r>
              <a:rPr lang="en-US" sz="8000" dirty="0">
                <a:solidFill>
                  <a:prstClr val="black"/>
                </a:solidFill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678465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/>
                </a:solidFill>
              </a:rPr>
              <a:pPr/>
              <a:t>11/23/2025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25382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/>
                </a:solidFill>
              </a:rPr>
              <a:pPr/>
              <a:t>11/23/2025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734639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/>
                </a:solidFill>
              </a:rPr>
              <a:pPr/>
              <a:t>11/23/2025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715845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/>
                </a:solidFill>
              </a:rPr>
              <a:pPr/>
              <a:t>11/23/2025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714318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>
                <a:solidFill>
                  <a:prstClr val="black"/>
                </a:solidFill>
              </a:rPr>
              <a:pPr/>
              <a:t>11/23/2025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588006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/>
                </a:solidFill>
              </a:rPr>
              <a:pPr/>
              <a:t>11/23/2025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997777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>
                <a:solidFill>
                  <a:prstClr val="black"/>
                </a:solidFill>
              </a:rPr>
              <a:pPr/>
              <a:t>11/23/2025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811958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/>
                </a:solidFill>
              </a:rPr>
              <a:pPr/>
              <a:t>11/23/2025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921357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/>
                </a:solidFill>
              </a:rPr>
              <a:pPr/>
              <a:t>11/23/2025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008546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/>
                </a:solidFill>
              </a:rPr>
              <a:pPr/>
              <a:t>11/23/2025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891400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/>
                </a:solidFill>
              </a:rPr>
              <a:pPr/>
              <a:t>11/23/2025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563513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/>
                </a:solidFill>
              </a:rPr>
              <a:pPr/>
              <a:t>11/23/2025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647111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/>
                </a:solidFill>
              </a:rPr>
              <a:pPr/>
              <a:t>11/23/2025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9174047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/>
                </a:solidFill>
              </a:rPr>
              <a:pPr/>
              <a:t>11/23/2025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697977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/>
                </a:solidFill>
              </a:rPr>
              <a:pPr/>
              <a:t>11/23/2025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defTabSz="457200"/>
            <a:r>
              <a:rPr lang="en-US" sz="8000" dirty="0">
                <a:solidFill>
                  <a:prstClr val="black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r" defTabSz="457200"/>
            <a:r>
              <a:rPr lang="en-US" sz="8000" dirty="0">
                <a:solidFill>
                  <a:prstClr val="black"/>
                </a:solidFill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782266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/>
                </a:solidFill>
              </a:rPr>
              <a:pPr/>
              <a:t>11/23/2025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643014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/>
                </a:solidFill>
              </a:rPr>
              <a:pPr/>
              <a:t>11/23/2025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defTabSz="457200"/>
            <a:r>
              <a:rPr lang="en-US" sz="8000" dirty="0">
                <a:solidFill>
                  <a:prstClr val="black"/>
                </a:solidFill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r" defTabSz="457200"/>
            <a:r>
              <a:rPr lang="en-US" sz="8000" dirty="0">
                <a:solidFill>
                  <a:prstClr val="black"/>
                </a:solidFill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387208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/>
                </a:solidFill>
              </a:rPr>
              <a:pPr/>
              <a:t>11/23/2025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294054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/>
                </a:solidFill>
              </a:rPr>
              <a:pPr/>
              <a:t>11/23/2025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0924637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/>
                </a:solidFill>
              </a:rPr>
              <a:pPr/>
              <a:t>11/23/2025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86251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/>
                </a:solidFill>
              </a:rPr>
              <a:pPr/>
              <a:t>11/23/2025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2801410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>
                <a:solidFill>
                  <a:prstClr val="black"/>
                </a:solidFill>
              </a:rPr>
              <a:pPr/>
              <a:t>11/23/2025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6709931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/>
                </a:solidFill>
              </a:rPr>
              <a:pPr/>
              <a:t>11/23/2025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411709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>
                <a:solidFill>
                  <a:prstClr val="black"/>
                </a:solidFill>
              </a:rPr>
              <a:pPr/>
              <a:t>11/23/2025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7686223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/>
                </a:solidFill>
              </a:rPr>
              <a:pPr/>
              <a:t>11/23/2025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5317138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/>
                </a:solidFill>
              </a:rPr>
              <a:pPr/>
              <a:t>11/23/2025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6728077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/>
                </a:solidFill>
              </a:rPr>
              <a:pPr/>
              <a:t>11/23/2025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1714953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/>
                </a:solidFill>
              </a:rPr>
              <a:pPr/>
              <a:t>11/23/2025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2487086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/>
                </a:solidFill>
              </a:rPr>
              <a:pPr/>
              <a:t>11/23/2025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9971419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/>
                </a:solidFill>
              </a:rPr>
              <a:pPr/>
              <a:t>11/23/2025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7504634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/>
                </a:solidFill>
              </a:rPr>
              <a:pPr/>
              <a:t>11/23/2025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3779717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/>
                </a:solidFill>
              </a:rPr>
              <a:pPr/>
              <a:t>11/23/2025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defTabSz="457200"/>
            <a:r>
              <a:rPr lang="en-US" sz="8000" dirty="0">
                <a:solidFill>
                  <a:prstClr val="black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r" defTabSz="457200"/>
            <a:r>
              <a:rPr lang="en-US" sz="8000" dirty="0">
                <a:solidFill>
                  <a:prstClr val="black"/>
                </a:solidFill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4933983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/>
                </a:solidFill>
              </a:rPr>
              <a:pPr/>
              <a:t>11/23/2025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9181388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/>
                </a:solidFill>
              </a:rPr>
              <a:pPr/>
              <a:t>11/23/2025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defTabSz="457200"/>
            <a:r>
              <a:rPr lang="en-US" sz="8000" dirty="0">
                <a:solidFill>
                  <a:prstClr val="black"/>
                </a:solidFill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r" defTabSz="457200"/>
            <a:r>
              <a:rPr lang="en-US" sz="8000" dirty="0">
                <a:solidFill>
                  <a:prstClr val="black"/>
                </a:solidFill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8735477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/>
                </a:solidFill>
              </a:rPr>
              <a:pPr/>
              <a:t>11/23/2025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6063287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/>
                </a:solidFill>
              </a:rPr>
              <a:pPr/>
              <a:t>11/23/2025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999607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/>
                </a:solidFill>
              </a:rPr>
              <a:pPr/>
              <a:t>11/23/2025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491083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/>
                </a:solidFill>
              </a:rPr>
              <a:pPr/>
              <a:t>11/23/2025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6221407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>
                <a:solidFill>
                  <a:prstClr val="black"/>
                </a:solidFill>
              </a:rPr>
              <a:pPr/>
              <a:t>11/23/2025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0059243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/>
                </a:solidFill>
              </a:rPr>
              <a:pPr/>
              <a:t>11/23/2025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5661126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>
                <a:solidFill>
                  <a:prstClr val="black"/>
                </a:solidFill>
              </a:rPr>
              <a:pPr/>
              <a:t>11/23/2025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2697105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/>
                </a:solidFill>
              </a:rPr>
              <a:pPr/>
              <a:t>11/23/2025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2601126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/>
                </a:solidFill>
              </a:rPr>
              <a:pPr/>
              <a:t>11/23/2025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157841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/>
                </a:solidFill>
              </a:rPr>
              <a:pPr/>
              <a:t>11/23/2025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8956897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/>
                </a:solidFill>
              </a:rPr>
              <a:pPr/>
              <a:t>11/23/2025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8826574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/>
                </a:solidFill>
              </a:rPr>
              <a:pPr/>
              <a:t>11/23/2025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5442841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/>
                </a:solidFill>
              </a:rPr>
              <a:pPr/>
              <a:t>11/23/2025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5677800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/>
                </a:solidFill>
              </a:rPr>
              <a:pPr/>
              <a:t>11/23/2025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048107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/>
                </a:solidFill>
              </a:rPr>
              <a:pPr/>
              <a:t>11/23/2025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defTabSz="457200"/>
            <a:r>
              <a:rPr lang="en-US" sz="8000" dirty="0">
                <a:solidFill>
                  <a:prstClr val="black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r" defTabSz="457200"/>
            <a:r>
              <a:rPr lang="en-US" sz="8000" dirty="0">
                <a:solidFill>
                  <a:prstClr val="black"/>
                </a:solidFill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6796472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/>
                </a:solidFill>
              </a:rPr>
              <a:pPr/>
              <a:t>11/23/2025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1714626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/>
                </a:solidFill>
              </a:rPr>
              <a:pPr/>
              <a:t>11/23/2025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defTabSz="457200"/>
            <a:r>
              <a:rPr lang="en-US" sz="8000" dirty="0">
                <a:solidFill>
                  <a:prstClr val="black"/>
                </a:solidFill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r" defTabSz="457200"/>
            <a:r>
              <a:rPr lang="en-US" sz="8000" dirty="0">
                <a:solidFill>
                  <a:prstClr val="black"/>
                </a:solidFill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2518955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/>
                </a:solidFill>
              </a:rPr>
              <a:pPr/>
              <a:t>11/23/2025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637819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/>
                </a:solidFill>
              </a:rPr>
              <a:pPr/>
              <a:t>11/23/2025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9201147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/>
                </a:solidFill>
              </a:rPr>
              <a:pPr/>
              <a:t>11/23/2025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97355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17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0.xml"/><Relationship Id="rId16" Type="http://schemas.openxmlformats.org/officeDocument/2006/relationships/slideLayout" Target="../slideLayouts/slideLayout44.xml"/><Relationship Id="rId20" Type="http://schemas.openxmlformats.org/officeDocument/2006/relationships/image" Target="../media/image5.png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38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slideLayout" Target="../slideLayouts/slideLayout58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slideLayout" Target="../slideLayouts/slideLayout57.xml"/><Relationship Id="rId17" Type="http://schemas.openxmlformats.org/officeDocument/2006/relationships/slideLayout" Target="../slideLayouts/slideLayout62.xml"/><Relationship Id="rId2" Type="http://schemas.openxmlformats.org/officeDocument/2006/relationships/slideLayout" Target="../slideLayouts/slideLayout47.xml"/><Relationship Id="rId16" Type="http://schemas.openxmlformats.org/officeDocument/2006/relationships/slideLayout" Target="../slideLayouts/slideLayout61.xml"/><Relationship Id="rId20" Type="http://schemas.openxmlformats.org/officeDocument/2006/relationships/image" Target="../media/image5.png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55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slideLayout" Target="../slideLayouts/slideLayout5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0.xml"/><Relationship Id="rId13" Type="http://schemas.openxmlformats.org/officeDocument/2006/relationships/slideLayout" Target="../slideLayouts/slideLayout75.xml"/><Relationship Id="rId18" Type="http://schemas.openxmlformats.org/officeDocument/2006/relationships/theme" Target="../theme/theme5.xml"/><Relationship Id="rId3" Type="http://schemas.openxmlformats.org/officeDocument/2006/relationships/slideLayout" Target="../slideLayouts/slideLayout65.xml"/><Relationship Id="rId7" Type="http://schemas.openxmlformats.org/officeDocument/2006/relationships/slideLayout" Target="../slideLayouts/slideLayout69.xml"/><Relationship Id="rId12" Type="http://schemas.openxmlformats.org/officeDocument/2006/relationships/slideLayout" Target="../slideLayouts/slideLayout74.xml"/><Relationship Id="rId17" Type="http://schemas.openxmlformats.org/officeDocument/2006/relationships/slideLayout" Target="../slideLayouts/slideLayout79.xml"/><Relationship Id="rId2" Type="http://schemas.openxmlformats.org/officeDocument/2006/relationships/slideLayout" Target="../slideLayouts/slideLayout64.xml"/><Relationship Id="rId16" Type="http://schemas.openxmlformats.org/officeDocument/2006/relationships/slideLayout" Target="../slideLayouts/slideLayout78.xml"/><Relationship Id="rId20" Type="http://schemas.openxmlformats.org/officeDocument/2006/relationships/image" Target="../media/image5.png"/><Relationship Id="rId1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8.xml"/><Relationship Id="rId11" Type="http://schemas.openxmlformats.org/officeDocument/2006/relationships/slideLayout" Target="../slideLayouts/slideLayout73.xml"/><Relationship Id="rId5" Type="http://schemas.openxmlformats.org/officeDocument/2006/relationships/slideLayout" Target="../slideLayouts/slideLayout67.xml"/><Relationship Id="rId15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72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66.xml"/><Relationship Id="rId9" Type="http://schemas.openxmlformats.org/officeDocument/2006/relationships/slideLayout" Target="../slideLayouts/slideLayout71.xml"/><Relationship Id="rId14" Type="http://schemas.openxmlformats.org/officeDocument/2006/relationships/slideLayout" Target="../slideLayouts/slideLayout76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slideLayout" Target="../slideLayouts/slideLayout92.xml"/><Relationship Id="rId18" Type="http://schemas.openxmlformats.org/officeDocument/2006/relationships/theme" Target="../theme/theme6.xml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slideLayout" Target="../slideLayouts/slideLayout91.xml"/><Relationship Id="rId17" Type="http://schemas.openxmlformats.org/officeDocument/2006/relationships/slideLayout" Target="../slideLayouts/slideLayout96.xml"/><Relationship Id="rId2" Type="http://schemas.openxmlformats.org/officeDocument/2006/relationships/slideLayout" Target="../slideLayouts/slideLayout81.xml"/><Relationship Id="rId16" Type="http://schemas.openxmlformats.org/officeDocument/2006/relationships/slideLayout" Target="../slideLayouts/slideLayout95.xml"/><Relationship Id="rId20" Type="http://schemas.openxmlformats.org/officeDocument/2006/relationships/image" Target="../media/image5.png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5" Type="http://schemas.openxmlformats.org/officeDocument/2006/relationships/slideLayout" Target="../slideLayouts/slideLayout84.xml"/><Relationship Id="rId15" Type="http://schemas.openxmlformats.org/officeDocument/2006/relationships/slideLayout" Target="../slideLayouts/slideLayout94.xml"/><Relationship Id="rId10" Type="http://schemas.openxmlformats.org/officeDocument/2006/relationships/slideLayout" Target="../slideLayouts/slideLayout89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Relationship Id="rId14" Type="http://schemas.openxmlformats.org/officeDocument/2006/relationships/slideLayout" Target="../slideLayouts/slideLayout9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4.xml"/><Relationship Id="rId13" Type="http://schemas.openxmlformats.org/officeDocument/2006/relationships/slideLayout" Target="../slideLayouts/slideLayout109.xml"/><Relationship Id="rId18" Type="http://schemas.openxmlformats.org/officeDocument/2006/relationships/theme" Target="../theme/theme7.xml"/><Relationship Id="rId3" Type="http://schemas.openxmlformats.org/officeDocument/2006/relationships/slideLayout" Target="../slideLayouts/slideLayout99.xml"/><Relationship Id="rId7" Type="http://schemas.openxmlformats.org/officeDocument/2006/relationships/slideLayout" Target="../slideLayouts/slideLayout103.xml"/><Relationship Id="rId12" Type="http://schemas.openxmlformats.org/officeDocument/2006/relationships/slideLayout" Target="../slideLayouts/slideLayout108.xml"/><Relationship Id="rId17" Type="http://schemas.openxmlformats.org/officeDocument/2006/relationships/slideLayout" Target="../slideLayouts/slideLayout113.xml"/><Relationship Id="rId2" Type="http://schemas.openxmlformats.org/officeDocument/2006/relationships/slideLayout" Target="../slideLayouts/slideLayout98.xml"/><Relationship Id="rId16" Type="http://schemas.openxmlformats.org/officeDocument/2006/relationships/slideLayout" Target="../slideLayouts/slideLayout112.xml"/><Relationship Id="rId20" Type="http://schemas.openxmlformats.org/officeDocument/2006/relationships/image" Target="../media/image5.png"/><Relationship Id="rId1" Type="http://schemas.openxmlformats.org/officeDocument/2006/relationships/slideLayout" Target="../slideLayouts/slideLayout97.xml"/><Relationship Id="rId6" Type="http://schemas.openxmlformats.org/officeDocument/2006/relationships/slideLayout" Target="../slideLayouts/slideLayout102.xml"/><Relationship Id="rId11" Type="http://schemas.openxmlformats.org/officeDocument/2006/relationships/slideLayout" Target="../slideLayouts/slideLayout107.xml"/><Relationship Id="rId5" Type="http://schemas.openxmlformats.org/officeDocument/2006/relationships/slideLayout" Target="../slideLayouts/slideLayout101.xml"/><Relationship Id="rId15" Type="http://schemas.openxmlformats.org/officeDocument/2006/relationships/slideLayout" Target="../slideLayouts/slideLayout111.xml"/><Relationship Id="rId10" Type="http://schemas.openxmlformats.org/officeDocument/2006/relationships/slideLayout" Target="../slideLayouts/slideLayout106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100.xml"/><Relationship Id="rId9" Type="http://schemas.openxmlformats.org/officeDocument/2006/relationships/slideLayout" Target="../slideLayouts/slideLayout105.xml"/><Relationship Id="rId14" Type="http://schemas.openxmlformats.org/officeDocument/2006/relationships/slideLayout" Target="../slideLayouts/slideLayout1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D38082-8257-440D-A287-397D02E05850}" type="datetimeFigureOut">
              <a:rPr lang="ru-RU" smtClean="0"/>
              <a:t>23.11.2025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CD0724-0ACD-4AD2-9DE4-56266F6B84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8367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defTabSz="457200"/>
            <a:fld id="{B61BEF0D-F0BB-DE4B-95CE-6DB70DBA9567}" type="datetimeFigureOut">
              <a:rPr lang="en-US" dirty="0">
                <a:solidFill>
                  <a:prstClr val="black"/>
                </a:solidFill>
              </a:rPr>
              <a:pPr defTabSz="457200"/>
              <a:t>11/23/2025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defTabSz="457200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defTabSz="457200"/>
            <a:fld id="{D57F1E4F-1CFF-5643-939E-217C01CDF565}" type="slidenum">
              <a:rPr lang="en-US" dirty="0">
                <a:solidFill>
                  <a:prstClr val="black"/>
                </a:solidFill>
              </a:rPr>
              <a:pPr defTabSz="457200"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28190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defTabSz="457200"/>
            <a:fld id="{B61BEF0D-F0BB-DE4B-95CE-6DB70DBA9567}" type="datetimeFigureOut">
              <a:rPr lang="en-US" dirty="0">
                <a:solidFill>
                  <a:prstClr val="black"/>
                </a:solidFill>
              </a:rPr>
              <a:pPr defTabSz="457200"/>
              <a:t>11/23/2025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defTabSz="457200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defTabSz="457200"/>
            <a:fld id="{D57F1E4F-1CFF-5643-939E-217C01CDF565}" type="slidenum">
              <a:rPr lang="en-US" dirty="0">
                <a:solidFill>
                  <a:prstClr val="black"/>
                </a:solidFill>
              </a:rPr>
              <a:pPr defTabSz="457200"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24293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defTabSz="457200"/>
            <a:fld id="{B61BEF0D-F0BB-DE4B-95CE-6DB70DBA9567}" type="datetimeFigureOut">
              <a:rPr lang="en-US" dirty="0">
                <a:solidFill>
                  <a:prstClr val="black"/>
                </a:solidFill>
              </a:rPr>
              <a:pPr defTabSz="457200"/>
              <a:t>11/23/2025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defTabSz="457200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defTabSz="457200"/>
            <a:fld id="{D57F1E4F-1CFF-5643-939E-217C01CDF565}" type="slidenum">
              <a:rPr lang="en-US" dirty="0">
                <a:solidFill>
                  <a:prstClr val="black"/>
                </a:solidFill>
              </a:rPr>
              <a:pPr defTabSz="457200"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6531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defTabSz="457200"/>
            <a:fld id="{B61BEF0D-F0BB-DE4B-95CE-6DB70DBA9567}" type="datetimeFigureOut">
              <a:rPr lang="en-US" dirty="0">
                <a:solidFill>
                  <a:prstClr val="black"/>
                </a:solidFill>
              </a:rPr>
              <a:pPr defTabSz="457200"/>
              <a:t>11/23/2025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defTabSz="457200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defTabSz="457200"/>
            <a:fld id="{D57F1E4F-1CFF-5643-939E-217C01CDF565}" type="slidenum">
              <a:rPr lang="en-US" dirty="0">
                <a:solidFill>
                  <a:prstClr val="black"/>
                </a:solidFill>
              </a:rPr>
              <a:pPr defTabSz="457200"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1433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defTabSz="457200"/>
            <a:fld id="{B61BEF0D-F0BB-DE4B-95CE-6DB70DBA9567}" type="datetimeFigureOut">
              <a:rPr lang="en-US" dirty="0">
                <a:solidFill>
                  <a:prstClr val="black"/>
                </a:solidFill>
              </a:rPr>
              <a:pPr defTabSz="457200"/>
              <a:t>11/23/2025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defTabSz="457200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defTabSz="457200"/>
            <a:fld id="{D57F1E4F-1CFF-5643-939E-217C01CDF565}" type="slidenum">
              <a:rPr lang="en-US" dirty="0">
                <a:solidFill>
                  <a:prstClr val="black"/>
                </a:solidFill>
              </a:rPr>
              <a:pPr defTabSz="457200"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7696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  <p:sldLayoutId id="2147483748" r:id="rId16"/>
    <p:sldLayoutId id="214748374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defTabSz="457200"/>
            <a:fld id="{B61BEF0D-F0BB-DE4B-95CE-6DB70DBA9567}" type="datetimeFigureOut">
              <a:rPr lang="en-US" dirty="0">
                <a:solidFill>
                  <a:prstClr val="black"/>
                </a:solidFill>
              </a:rPr>
              <a:pPr defTabSz="457200"/>
              <a:t>11/23/2025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defTabSz="457200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defTabSz="457200"/>
            <a:fld id="{D57F1E4F-1CFF-5643-939E-217C01CDF565}" type="slidenum">
              <a:rPr lang="en-US" dirty="0">
                <a:solidFill>
                  <a:prstClr val="black"/>
                </a:solidFill>
              </a:rPr>
              <a:pPr defTabSz="457200"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1743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  <p:sldLayoutId id="2147483762" r:id="rId12"/>
    <p:sldLayoutId id="2147483763" r:id="rId13"/>
    <p:sldLayoutId id="2147483764" r:id="rId14"/>
    <p:sldLayoutId id="2147483765" r:id="rId15"/>
    <p:sldLayoutId id="2147483766" r:id="rId16"/>
    <p:sldLayoutId id="214748376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969817" y="1122363"/>
            <a:ext cx="10432473" cy="2387600"/>
          </a:xfrm>
        </p:spPr>
        <p:txBody>
          <a:bodyPr>
            <a:noAutofit/>
          </a:bodyPr>
          <a:lstStyle/>
          <a:p>
            <a:pPr algn="ctr"/>
            <a:r>
              <a:rPr lang="ru-RU" sz="54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к итоговому сочинению по литературе </a:t>
            </a:r>
            <a:br>
              <a:rPr lang="ru-RU" sz="54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5400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2025-2026</a:t>
            </a:r>
            <a:endParaRPr lang="ru-RU" sz="5400" b="1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2350" y="4538662"/>
            <a:ext cx="4286250" cy="42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5586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274638"/>
            <a:ext cx="8382000" cy="639762"/>
          </a:xfrm>
        </p:spPr>
        <p:txBody>
          <a:bodyPr/>
          <a:lstStyle/>
          <a:p>
            <a:pPr eaLnBrk="1" hangingPunct="1"/>
            <a:r>
              <a:rPr lang="ru-RU" altLang="ru-RU" sz="2800" b="1">
                <a:solidFill>
                  <a:srgbClr val="002060"/>
                </a:solidFill>
              </a:rPr>
              <a:t>ОБЩАЯ ИНФОРМАЦИЯ: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46364" y="914400"/>
            <a:ext cx="11346872" cy="5749636"/>
          </a:xfrm>
        </p:spPr>
        <p:txBody>
          <a:bodyPr>
            <a:normAutofit/>
          </a:bodyPr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Итоговое сочинение (изложение) </a:t>
            </a:r>
          </a:p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</a:t>
            </a:r>
            <a:r>
              <a:rPr lang="ru-RU" alt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условие допуска к  государственной итоговой аттестации</a:t>
            </a: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образовательным программам среднего общего образования проводится для обучающихся XI классов. </a:t>
            </a:r>
          </a:p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(Впервые введено в 2014-2015 учебном году во исполнение поручения Президента Российской Федерации)</a:t>
            </a:r>
          </a:p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выявление у обучающихся умения мыслить, анализировать и доказывать свою позицию с опорой на самостоятельно выбранные произведения отечественной и мировой литературы.</a:t>
            </a:r>
          </a:p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ru-RU" altLang="ru-RU" b="1" u="sng" dirty="0"/>
              <a:t>Срок действия итогового сочинения, как допуск к ГИА – бессрочно. </a:t>
            </a:r>
          </a:p>
          <a:p>
            <a:pPr algn="just">
              <a:lnSpc>
                <a:spcPct val="80000"/>
              </a:lnSpc>
              <a:buNone/>
            </a:pPr>
            <a:r>
              <a:rPr lang="ru-RU" altLang="ru-RU" b="1" u="sng" dirty="0"/>
              <a:t>Порядок подачи заявления на участие в итоговом сочинении</a:t>
            </a:r>
            <a:endParaRPr lang="ru-RU" altLang="ru-RU" dirty="0"/>
          </a:p>
          <a:p>
            <a:pPr algn="just">
              <a:lnSpc>
                <a:spcPct val="80000"/>
              </a:lnSpc>
              <a:buNone/>
            </a:pPr>
            <a:r>
              <a:rPr lang="ru-RU" altLang="ru-RU" sz="2400" u="sng" dirty="0"/>
              <a:t>Для участия </a:t>
            </a:r>
            <a:r>
              <a:rPr lang="ru-RU" altLang="ru-RU" sz="2400" dirty="0"/>
              <a:t>в итоговом сочинении (изложении) участники подают </a:t>
            </a:r>
            <a:r>
              <a:rPr lang="ru-RU" altLang="ru-RU" sz="2400" b="1" dirty="0"/>
              <a:t>заявление </a:t>
            </a:r>
            <a:r>
              <a:rPr lang="ru-RU" altLang="ru-RU" sz="2400" dirty="0" smtClean="0"/>
              <a:t>не </a:t>
            </a:r>
            <a:r>
              <a:rPr lang="ru-RU" altLang="ru-RU" sz="2400" dirty="0"/>
              <a:t>позднее чем </a:t>
            </a:r>
            <a:r>
              <a:rPr lang="ru-RU" altLang="ru-RU" sz="2400" b="1" u="sng" dirty="0"/>
              <a:t>за две недели </a:t>
            </a:r>
            <a:r>
              <a:rPr lang="ru-RU" altLang="ru-RU" sz="2400" dirty="0"/>
              <a:t>до начала проведения итогового сочинения (изложения). </a:t>
            </a:r>
          </a:p>
          <a:p>
            <a:pPr algn="just" eaLnBrk="1" hangingPunct="1">
              <a:lnSpc>
                <a:spcPct val="80000"/>
              </a:lnSpc>
              <a:buFontTx/>
              <a:buNone/>
            </a:pPr>
            <a:endParaRPr lang="ru-RU" altLang="ru-RU" sz="2400" dirty="0"/>
          </a:p>
          <a:p>
            <a:pPr algn="just" eaLnBrk="1" hangingPunct="1">
              <a:lnSpc>
                <a:spcPct val="80000"/>
              </a:lnSpc>
              <a:buFontTx/>
              <a:buNone/>
            </a:pPr>
            <a:endParaRPr lang="ru-RU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54045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782513" y="589085"/>
            <a:ext cx="10883013" cy="558787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 </a:t>
            </a:r>
            <a:r>
              <a:rPr lang="ru-RU" sz="3600" b="1" cap="all" dirty="0">
                <a:solidFill>
                  <a:schemeClr val="accent4">
                    <a:lumMod val="50000"/>
                  </a:schemeClr>
                </a:solidFill>
              </a:rPr>
              <a:t>РОСОБРНАДЗОР </a:t>
            </a:r>
            <a:r>
              <a:rPr lang="ru-RU" sz="3600" b="1" dirty="0">
                <a:solidFill>
                  <a:schemeClr val="accent4">
                    <a:lumMod val="50000"/>
                  </a:schemeClr>
                </a:solidFill>
              </a:rPr>
              <a:t>сообщает, </a:t>
            </a:r>
            <a:r>
              <a:rPr lang="ru-RU" sz="3600" dirty="0"/>
              <a:t>что </a:t>
            </a:r>
            <a:r>
              <a:rPr lang="ru-RU" sz="3600" b="1" dirty="0">
                <a:solidFill>
                  <a:srgbClr val="C00000"/>
                </a:solidFill>
              </a:rPr>
              <a:t>основной срок написания итогового сочинения </a:t>
            </a:r>
            <a:r>
              <a:rPr lang="ru-RU" sz="3600" dirty="0"/>
              <a:t>в этом учебном году - </a:t>
            </a:r>
            <a:r>
              <a:rPr lang="ru-RU" sz="3600" b="1" dirty="0" smtClean="0">
                <a:solidFill>
                  <a:srgbClr val="C00000"/>
                </a:solidFill>
              </a:rPr>
              <a:t>3 </a:t>
            </a:r>
            <a:r>
              <a:rPr lang="ru-RU" sz="3600" b="1" dirty="0">
                <a:solidFill>
                  <a:srgbClr val="C00000"/>
                </a:solidFill>
              </a:rPr>
              <a:t>декабря </a:t>
            </a:r>
            <a:r>
              <a:rPr lang="ru-RU" sz="3600" b="1" dirty="0" smtClean="0">
                <a:solidFill>
                  <a:srgbClr val="C00000"/>
                </a:solidFill>
              </a:rPr>
              <a:t>2025 </a:t>
            </a:r>
            <a:r>
              <a:rPr lang="ru-RU" sz="3600" b="1" dirty="0">
                <a:solidFill>
                  <a:srgbClr val="C00000"/>
                </a:solidFill>
              </a:rPr>
              <a:t>года.      </a:t>
            </a:r>
          </a:p>
          <a:p>
            <a:pPr marL="0" indent="0" algn="just">
              <a:buNone/>
            </a:pPr>
            <a:r>
              <a:rPr lang="ru-RU" sz="3600" dirty="0"/>
              <a:t>     Обучающиеся, получившие неудовлетворительный результат «незачет», не явившиеся на итоговое сочинение (изложение) или не завершившие его написание по уважительным причинам, смогут написать сочинение в </a:t>
            </a:r>
            <a:r>
              <a:rPr lang="ru-RU" sz="3600" b="1" dirty="0">
                <a:solidFill>
                  <a:schemeClr val="accent6">
                    <a:lumMod val="50000"/>
                  </a:schemeClr>
                </a:solidFill>
              </a:rPr>
              <a:t>дополнительные сроки</a:t>
            </a:r>
          </a:p>
          <a:p>
            <a:pPr marL="0" indent="0">
              <a:buNone/>
            </a:pPr>
            <a:r>
              <a:rPr lang="ru-RU" sz="36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3600" dirty="0"/>
              <a:t>– </a:t>
            </a:r>
            <a:r>
              <a:rPr lang="ru-RU" sz="3600" b="1" dirty="0">
                <a:solidFill>
                  <a:schemeClr val="accent6">
                    <a:lumMod val="50000"/>
                  </a:schemeClr>
                </a:solidFill>
              </a:rPr>
              <a:t>4 февраля 2026 года и 8 апреля 2026 года</a:t>
            </a:r>
          </a:p>
          <a:p>
            <a:pPr marL="0" indent="0">
              <a:buNone/>
            </a:pPr>
            <a:endParaRPr lang="ru-RU" sz="36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35886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360218" y="875236"/>
            <a:ext cx="11360727" cy="4132384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4800" b="1" dirty="0">
                <a:solidFill>
                  <a:schemeClr val="accent4">
                    <a:lumMod val="50000"/>
                  </a:schemeClr>
                </a:solidFill>
              </a:rPr>
              <a:t>Время написания итогового сочинения </a:t>
            </a:r>
          </a:p>
          <a:p>
            <a:pPr marL="0" indent="0" algn="ctr">
              <a:buNone/>
            </a:pPr>
            <a:endParaRPr lang="ru-RU" sz="48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 algn="ctr">
              <a:buNone/>
            </a:pPr>
            <a:r>
              <a:rPr lang="ru-RU" sz="4800" b="1" dirty="0">
                <a:solidFill>
                  <a:schemeClr val="accent4">
                    <a:lumMod val="50000"/>
                  </a:schemeClr>
                </a:solidFill>
              </a:rPr>
              <a:t>3 часа 55 минут.</a:t>
            </a:r>
          </a:p>
          <a:p>
            <a:pPr marL="0" indent="0" algn="just">
              <a:buNone/>
            </a:pPr>
            <a:r>
              <a:rPr lang="ru-RU" sz="3500" b="1" dirty="0">
                <a:solidFill>
                  <a:schemeClr val="accent4">
                    <a:lumMod val="50000"/>
                  </a:schemeClr>
                </a:solidFill>
              </a:rPr>
              <a:t>Для	участников	итогового	сочинения (изложения) с ОВЗ, детей-инвалидов	и	инвалидов продолжительность	написания итогового сочинения (изложения) увеличивается на 1,5 часа .</a:t>
            </a:r>
          </a:p>
          <a:p>
            <a:pPr marL="0" indent="0" algn="ctr">
              <a:buNone/>
            </a:pPr>
            <a:endParaRPr lang="ru-RU" b="1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 algn="ctr">
              <a:buNone/>
            </a:pPr>
            <a:endParaRPr lang="ru-RU" b="1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 algn="ctr">
              <a:buNone/>
            </a:pPr>
            <a:endParaRPr lang="ru-RU" b="1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 algn="ctr">
              <a:buNone/>
            </a:pPr>
            <a:endParaRPr lang="ru-RU" b="1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 algn="ctr">
              <a:buNone/>
            </a:pPr>
            <a:endParaRPr lang="ru-RU" sz="48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6125" y="5825904"/>
            <a:ext cx="4286250" cy="42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5635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>
          <a:xfrm>
            <a:off x="568033" y="540327"/>
            <a:ext cx="11291455" cy="1233055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sz="3200" b="1" dirty="0"/>
              <a:t>Порядок проведения итогового сочинения (изложения) в образовательной организации</a:t>
            </a:r>
            <a:r>
              <a:rPr lang="ru-RU" altLang="ru-RU" b="1" dirty="0"/>
              <a:t/>
            </a:r>
            <a:br>
              <a:rPr lang="ru-RU" altLang="ru-RU" b="1" dirty="0"/>
            </a:br>
            <a:endParaRPr lang="ru-RU" altLang="ru-RU" dirty="0"/>
          </a:p>
        </p:txBody>
      </p:sp>
      <p:sp>
        <p:nvSpPr>
          <p:cNvPr id="6147" name="Содержимое 2"/>
          <p:cNvSpPr>
            <a:spLocks noGrp="1"/>
          </p:cNvSpPr>
          <p:nvPr>
            <p:ph idx="1"/>
          </p:nvPr>
        </p:nvSpPr>
        <p:spPr>
          <a:xfrm>
            <a:off x="443342" y="1586346"/>
            <a:ext cx="11540835" cy="5867400"/>
          </a:xfrm>
        </p:spPr>
        <p:txBody>
          <a:bodyPr/>
          <a:lstStyle/>
          <a:p>
            <a:r>
              <a:rPr lang="ru-RU" altLang="ru-RU" dirty="0"/>
              <a:t>Вход участников итогового сочинения (изложения) в пункт проведения итогового сочинения (изложения) начинается </a:t>
            </a:r>
            <a:r>
              <a:rPr lang="ru-RU" altLang="ru-RU" b="1" dirty="0"/>
              <a:t>с 09.00 </a:t>
            </a:r>
            <a:r>
              <a:rPr lang="ru-RU" altLang="ru-RU" dirty="0"/>
              <a:t>по местному времени. </a:t>
            </a:r>
          </a:p>
          <a:p>
            <a:r>
              <a:rPr lang="ru-RU" altLang="ru-RU" dirty="0"/>
              <a:t>Участники итогового сочинения (изложения) рассаживаются за рабочие столы в учебном кабинете </a:t>
            </a:r>
            <a:r>
              <a:rPr lang="ru-RU" altLang="ru-RU" b="1" dirty="0"/>
              <a:t>в соответствии со списком рассадки </a:t>
            </a:r>
            <a:r>
              <a:rPr lang="ru-RU" altLang="ru-RU" dirty="0"/>
              <a:t>(по одному человеку за рабочий стол). </a:t>
            </a:r>
          </a:p>
          <a:p>
            <a:r>
              <a:rPr lang="ru-RU" altLang="ru-RU" dirty="0"/>
              <a:t>Во время проведения итогового сочинения (изложения) в учебном кабинете должны присутствовать </a:t>
            </a:r>
            <a:r>
              <a:rPr lang="ru-RU" altLang="ru-RU" b="1" dirty="0"/>
              <a:t>не менее двух членов комиссии </a:t>
            </a:r>
            <a:r>
              <a:rPr lang="ru-RU" altLang="ru-RU" dirty="0"/>
              <a:t>по проведению итогового сочинения (изложения). </a:t>
            </a:r>
          </a:p>
          <a:p>
            <a:r>
              <a:rPr lang="ru-RU" altLang="ru-RU" dirty="0"/>
              <a:t>Итоговое сочинение (изложение) начинается </a:t>
            </a:r>
            <a:r>
              <a:rPr lang="ru-RU" altLang="ru-RU" b="1" dirty="0"/>
              <a:t>в 10.00 </a:t>
            </a:r>
            <a:r>
              <a:rPr lang="ru-RU" altLang="ru-RU" dirty="0"/>
              <a:t>по местному времени. </a:t>
            </a:r>
          </a:p>
          <a:p>
            <a:endParaRPr lang="ru-RU" altLang="ru-RU" sz="2400" dirty="0"/>
          </a:p>
          <a:p>
            <a:endParaRPr lang="ru-RU" altLang="ru-RU" sz="2400" dirty="0"/>
          </a:p>
          <a:p>
            <a:endParaRPr lang="ru-RU" altLang="ru-RU" sz="2400" dirty="0"/>
          </a:p>
        </p:txBody>
      </p:sp>
    </p:spTree>
    <p:extLst>
      <p:ext uri="{BB962C8B-B14F-4D97-AF65-F5344CB8AC3E}">
        <p14:creationId xmlns:p14="http://schemas.microsoft.com/office/powerpoint/2010/main" val="6985780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>
          <a:xfrm>
            <a:off x="526473" y="274638"/>
            <a:ext cx="11374582" cy="1143000"/>
          </a:xfrm>
        </p:spPr>
        <p:txBody>
          <a:bodyPr>
            <a:normAutofit/>
          </a:bodyPr>
          <a:lstStyle/>
          <a:p>
            <a:r>
              <a:rPr lang="ru-RU" altLang="ru-RU" sz="2800" b="1" dirty="0"/>
              <a:t>Во время проведения итогового сочинения (изложения) </a:t>
            </a:r>
            <a:r>
              <a:rPr lang="ru-RU" altLang="ru-RU" sz="2800" b="1" u="sng" dirty="0"/>
              <a:t>на рабочем столе участников находятся</a:t>
            </a:r>
            <a:r>
              <a:rPr lang="ru-RU" altLang="ru-RU" sz="2800" b="1" dirty="0"/>
              <a:t>: </a:t>
            </a:r>
          </a:p>
        </p:txBody>
      </p:sp>
      <p:sp>
        <p:nvSpPr>
          <p:cNvPr id="7171" name="Содержимое 2"/>
          <p:cNvSpPr>
            <a:spLocks noGrp="1"/>
          </p:cNvSpPr>
          <p:nvPr>
            <p:ph idx="1"/>
          </p:nvPr>
        </p:nvSpPr>
        <p:spPr>
          <a:xfrm>
            <a:off x="360218" y="1600201"/>
            <a:ext cx="11540837" cy="4525963"/>
          </a:xfrm>
        </p:spPr>
        <p:txBody>
          <a:bodyPr/>
          <a:lstStyle/>
          <a:p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бланк регистрации и бланки записи (дополнительные бланки записи), </a:t>
            </a:r>
          </a:p>
          <a:p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ручка  (</a:t>
            </a:r>
            <a:r>
              <a:rPr lang="ru-RU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гелевая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или капиллярная с чернилами чёрного цвета);</a:t>
            </a:r>
          </a:p>
          <a:p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документ, удостоверяющий личность;</a:t>
            </a:r>
          </a:p>
          <a:p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лекарства и питание (при необходимости);</a:t>
            </a:r>
          </a:p>
          <a:p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орфографический словарь для участников итогового сочинения, </a:t>
            </a:r>
            <a:r>
              <a:rPr lang="ru-RU" alt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орфографический и толковый словари для участников итогового изложения 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(выдаваемый членами комиссии образовательной организации по проведению итогового сочинения (изложения);</a:t>
            </a:r>
          </a:p>
          <a:p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инструкция для участника итогового сочинения (изложения);</a:t>
            </a:r>
          </a:p>
          <a:p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листы бумаги для черновиков;</a:t>
            </a:r>
          </a:p>
          <a:p>
            <a:endParaRPr lang="ru-RU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25568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>
          <a:xfrm>
            <a:off x="568036" y="274638"/>
            <a:ext cx="11014364" cy="1143000"/>
          </a:xfrm>
        </p:spPr>
        <p:txBody>
          <a:bodyPr>
            <a:normAutofit/>
          </a:bodyPr>
          <a:lstStyle/>
          <a:p>
            <a:r>
              <a:rPr lang="ru-RU" altLang="ru-RU" sz="2800" b="1" dirty="0"/>
              <a:t>Во время проведения итогового сочинения (изложения) участникам итогового сочинения (изложения) </a:t>
            </a:r>
            <a:r>
              <a:rPr lang="ru-RU" altLang="ru-RU" sz="2800" b="1" u="sng" dirty="0">
                <a:solidFill>
                  <a:srgbClr val="FF0000"/>
                </a:solidFill>
              </a:rPr>
              <a:t>запрещено иметь при себе </a:t>
            </a:r>
          </a:p>
        </p:txBody>
      </p:sp>
      <p:sp>
        <p:nvSpPr>
          <p:cNvPr id="8195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11526982" cy="4525963"/>
          </a:xfrm>
        </p:spPr>
        <p:txBody>
          <a:bodyPr/>
          <a:lstStyle/>
          <a:p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 связи, фото-, аудио- и видеоаппаратуру, справочные материалы, письменные заметки и иные средства хранения и передачи информации, собственные орфографические словари. </a:t>
            </a:r>
          </a:p>
          <a:p>
            <a:pPr>
              <a:buFontTx/>
              <a:buNone/>
            </a:pPr>
            <a:r>
              <a:rPr lang="ru-RU" altLang="ru-RU" sz="24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Запрещается пользоваться :</a:t>
            </a:r>
          </a:p>
          <a:p>
            <a:pPr>
              <a:buFontTx/>
              <a:buNone/>
            </a:pP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текстами литературного материала (художественные произведения, дневники, мемуары, публицистика, другие литературные источники). </a:t>
            </a:r>
          </a:p>
          <a:p>
            <a:pPr>
              <a:buFontTx/>
              <a:buNone/>
            </a:pPr>
            <a:r>
              <a:rPr lang="ru-RU" alt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Участники итогового сочинения (изложения), </a:t>
            </a:r>
            <a:r>
              <a:rPr lang="ru-RU" altLang="ru-RU" sz="24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нарушившие </a:t>
            </a:r>
            <a:r>
              <a:rPr lang="ru-RU" alt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установленные требования, </a:t>
            </a:r>
            <a:r>
              <a:rPr lang="ru-RU" alt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удаляются </a:t>
            </a:r>
            <a:r>
              <a:rPr lang="ru-RU" altLang="ru-RU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итогового сочинения (изложения)</a:t>
            </a:r>
          </a:p>
          <a:p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3127326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9491" y="304801"/>
            <a:ext cx="11263745" cy="5821363"/>
          </a:xfrm>
        </p:spPr>
        <p:txBody>
          <a:bodyPr>
            <a:normAutofit/>
          </a:bodyPr>
          <a:lstStyle/>
          <a:p>
            <a:pPr algn="just">
              <a:lnSpc>
                <a:spcPct val="80000"/>
              </a:lnSpc>
            </a:pP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структуре итоговое сочинение сильно отличается от сочинения ЕГЭ.</a:t>
            </a:r>
            <a:endParaRPr lang="en-US" alt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80000"/>
              </a:lnSpc>
            </a:pP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Комплект из шести тем будет получен только за 15 минут до экзамена, заранее известны только разделы и подразделы</a:t>
            </a:r>
          </a:p>
          <a:p>
            <a:pPr algn="just" eaLnBrk="1" hangingPunct="1">
              <a:lnSpc>
                <a:spcPct val="80000"/>
              </a:lnSpc>
            </a:pPr>
            <a:r>
              <a:rPr lang="ru-RU" alt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Результатом итогового сочинения (изложения) </a:t>
            </a: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будет «зачет» или «незачет»,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однако к сдаче единого государственного экзамена и государственного выпускного экзамена </a:t>
            </a: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допустят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только выпускников, получивших </a:t>
            </a: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«зачет».</a:t>
            </a:r>
          </a:p>
          <a:p>
            <a:pPr algn="just">
              <a:lnSpc>
                <a:spcPct val="80000"/>
              </a:lnSpc>
            </a:pPr>
            <a:r>
              <a:rPr lang="ru-RU" dirty="0"/>
              <a:t> Комплекты тем итогового сочинения </a:t>
            </a:r>
            <a:r>
              <a:rPr lang="ru-RU" dirty="0" smtClean="0"/>
              <a:t>формируются  </a:t>
            </a:r>
            <a:r>
              <a:rPr lang="ru-RU" dirty="0"/>
              <a:t>из закрытого  банка  тем  итогового  сочинения.  Он  включает  более  полутора  тысяч  тем сочинений прошлых лет.</a:t>
            </a:r>
          </a:p>
          <a:p>
            <a:pPr algn="just" eaLnBrk="1" hangingPunct="1">
              <a:lnSpc>
                <a:spcPct val="80000"/>
              </a:lnSpc>
            </a:pPr>
            <a:endParaRPr lang="ru-RU" alt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80000"/>
              </a:lnSpc>
            </a:pPr>
            <a:endParaRPr lang="ru-RU" alt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54833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1055076" y="228600"/>
            <a:ext cx="10596993" cy="6199909"/>
          </a:xfrm>
        </p:spPr>
        <p:txBody>
          <a:bodyPr/>
          <a:lstStyle/>
          <a:p>
            <a:pPr marL="0" indent="0">
              <a:buNone/>
            </a:pPr>
            <a:r>
              <a:rPr lang="ru-RU" sz="4000" b="1" dirty="0">
                <a:solidFill>
                  <a:schemeClr val="accent4">
                    <a:lumMod val="50000"/>
                  </a:schemeClr>
                </a:solidFill>
              </a:rPr>
              <a:t>   </a:t>
            </a:r>
            <a:r>
              <a:rPr lang="ru-RU" sz="4000" b="1" dirty="0">
                <a:solidFill>
                  <a:srgbClr val="C00000"/>
                </a:solidFill>
              </a:rPr>
              <a:t>Сочинение оценивается</a:t>
            </a:r>
          </a:p>
          <a:p>
            <a:pPr marL="0" indent="0">
              <a:buNone/>
            </a:pPr>
            <a:r>
              <a:rPr lang="ru-RU" sz="4000" b="1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sz="3600" b="1" u="sng" dirty="0">
                <a:solidFill>
                  <a:srgbClr val="C00000"/>
                </a:solidFill>
              </a:rPr>
              <a:t>По</a:t>
            </a:r>
            <a:r>
              <a:rPr lang="ru-RU" b="1" u="sng" dirty="0">
                <a:solidFill>
                  <a:srgbClr val="C00000"/>
                </a:solidFill>
              </a:rPr>
              <a:t>   </a:t>
            </a:r>
            <a:r>
              <a:rPr lang="ru-RU" sz="3600" b="1" u="sng" dirty="0">
                <a:solidFill>
                  <a:srgbClr val="C00000"/>
                </a:solidFill>
              </a:rPr>
              <a:t>двум требованиям</a:t>
            </a:r>
            <a:r>
              <a:rPr lang="ru-RU" sz="3600" b="1" dirty="0">
                <a:solidFill>
                  <a:srgbClr val="C00000"/>
                </a:solidFill>
              </a:rPr>
              <a:t>:</a:t>
            </a:r>
          </a:p>
          <a:p>
            <a:r>
              <a:rPr lang="ru-RU" sz="3600" b="1" dirty="0">
                <a:solidFill>
                  <a:srgbClr val="C00000"/>
                </a:solidFill>
              </a:rPr>
              <a:t> </a:t>
            </a:r>
            <a:r>
              <a:rPr lang="ru-RU" dirty="0"/>
              <a:t>Объем итогового сочинения (изложения)</a:t>
            </a:r>
          </a:p>
          <a:p>
            <a:r>
              <a:rPr lang="ru-RU" dirty="0"/>
              <a:t> Самостоятельность написания итогового сочинения(изложения)</a:t>
            </a:r>
          </a:p>
          <a:p>
            <a:pPr marL="0" indent="0">
              <a:buNone/>
            </a:pPr>
            <a:r>
              <a:rPr lang="ru-RU" sz="3200" b="1" u="sng" dirty="0">
                <a:solidFill>
                  <a:srgbClr val="C00000"/>
                </a:solidFill>
              </a:rPr>
              <a:t>По пяти критериям:</a:t>
            </a:r>
          </a:p>
          <a:p>
            <a:r>
              <a:rPr lang="ru-RU" sz="3200" b="1" dirty="0">
                <a:solidFill>
                  <a:srgbClr val="C00000"/>
                </a:solidFill>
              </a:rPr>
              <a:t> </a:t>
            </a:r>
            <a:r>
              <a:rPr lang="ru-RU" dirty="0"/>
              <a:t>«Соответствие теме»</a:t>
            </a:r>
          </a:p>
          <a:p>
            <a:r>
              <a:rPr lang="ru-RU" dirty="0"/>
              <a:t>«Аргументация. Привлечение литературного материала»</a:t>
            </a:r>
          </a:p>
          <a:p>
            <a:r>
              <a:rPr lang="ru-RU" dirty="0"/>
              <a:t>«Композиция и логика рассуждения»;</a:t>
            </a:r>
          </a:p>
          <a:p>
            <a:r>
              <a:rPr lang="ru-RU" dirty="0"/>
              <a:t>«Качество письменной речи»;</a:t>
            </a:r>
          </a:p>
          <a:p>
            <a:r>
              <a:rPr lang="ru-RU" dirty="0"/>
              <a:t>«Грамотность»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2775" y="5876492"/>
            <a:ext cx="4286250" cy="42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1587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37198"/>
          </a:xfrm>
        </p:spPr>
        <p:txBody>
          <a:bodyPr>
            <a:no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</a:rPr>
              <a:t>Требование № 1.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380392"/>
            <a:ext cx="10515600" cy="4796571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b="1" u="sng" dirty="0">
                <a:solidFill>
                  <a:schemeClr val="accent4">
                    <a:lumMod val="50000"/>
                  </a:schemeClr>
                </a:solidFill>
              </a:rPr>
              <a:t>  «Объем итогового сочинения».</a:t>
            </a:r>
            <a:endParaRPr lang="ru-RU" b="1" u="sng" dirty="0">
              <a:solidFill>
                <a:schemeClr val="accent4">
                  <a:lumMod val="50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 Рекомендуемое количество слов – от 350.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 Максимальное количество слов в сочинении не устанавливается.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3200" i="1" u="sng" dirty="0"/>
              <a:t>Если в сочинении менее 250 слов </a:t>
            </a:r>
            <a:r>
              <a:rPr lang="ru-RU" dirty="0"/>
              <a:t>(в подсчёт включаются все слова, в том числе и служебные), </a:t>
            </a:r>
            <a:r>
              <a:rPr lang="ru-RU" sz="3200" i="1" u="sng" dirty="0"/>
              <a:t>то выставляется «незачет»</a:t>
            </a:r>
            <a:r>
              <a:rPr lang="ru-RU" sz="3200" i="1" dirty="0"/>
              <a:t> </a:t>
            </a:r>
            <a:r>
              <a:rPr lang="ru-RU" dirty="0"/>
              <a:t>за невыполнение требования № 1 и «незачет» за работу в целом (</a:t>
            </a:r>
            <a:r>
              <a:rPr lang="ru-RU" sz="3200" i="1" u="sng" dirty="0"/>
              <a:t>такое итоговое сочинение не проверяется </a:t>
            </a:r>
            <a:r>
              <a:rPr lang="ru-RU" sz="3200" i="1" dirty="0"/>
              <a:t>по </a:t>
            </a:r>
            <a:r>
              <a:rPr lang="ru-RU" dirty="0"/>
              <a:t>требованию № 2 «Самостоятельность написания итогового сочинения (изложения)» и критериям оценивания).</a:t>
            </a:r>
          </a:p>
        </p:txBody>
      </p:sp>
    </p:spTree>
    <p:extLst>
      <p:ext uri="{BB962C8B-B14F-4D97-AF65-F5344CB8AC3E}">
        <p14:creationId xmlns:p14="http://schemas.microsoft.com/office/powerpoint/2010/main" val="13472265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0" y="624254"/>
            <a:ext cx="11702562" cy="5552709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sz="3200" b="1" u="sng" dirty="0">
                <a:solidFill>
                  <a:schemeClr val="accent4">
                    <a:lumMod val="50000"/>
                  </a:schemeClr>
                </a:solidFill>
              </a:rPr>
              <a:t>«Самостоятельность написания итогового сочинения»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3200" dirty="0"/>
              <a:t>Итоговое сочинение выполняется самостоятельно.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3200" dirty="0"/>
              <a:t>Не допускается списывание сочинения (фрагментов сочинения) из какого-либо источника или воспроизведение по памяти чужого текста (работа другого участника, текст, опубликованный в бумажном и (или) электронном виде, и др.).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3200" dirty="0"/>
              <a:t>Допускается прямое или косвенное цитирование с обязательной ссылкой на источник (ссылка дается в свободной форме).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3200" dirty="0"/>
              <a:t> Объем цитирования не должен превышать объем собственного текста участника.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3500" i="1" u="sng" dirty="0"/>
              <a:t>Если сочинение признано несамостоятельным</a:t>
            </a:r>
            <a:r>
              <a:rPr lang="ru-RU" sz="3200" dirty="0"/>
              <a:t>, то выставляется «незачет» за невыполнение требования № 2 и «незачет» за работу в целом (</a:t>
            </a:r>
            <a:r>
              <a:rPr lang="ru-RU" sz="3500" i="1" u="sng" dirty="0"/>
              <a:t>такое сочинение не проверяется </a:t>
            </a:r>
            <a:r>
              <a:rPr lang="ru-RU" sz="3200" dirty="0"/>
              <a:t>по критериям оценивания).</a:t>
            </a:r>
            <a:endParaRPr lang="ru-RU" sz="3200" b="1" u="sng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365125"/>
            <a:ext cx="10515600" cy="259129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</a:rPr>
              <a:t>Требование № 2.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030113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10820"/>
          </a:xfrm>
        </p:spPr>
        <p:txBody>
          <a:bodyPr>
            <a:no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+mn-lt"/>
              </a:rPr>
              <a:t>Критерии оценивания сочинения</a:t>
            </a:r>
            <a:r>
              <a:rPr lang="ru-RU" b="1" dirty="0">
                <a:solidFill>
                  <a:srgbClr val="C00000"/>
                </a:solidFill>
              </a:rPr>
              <a:t>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274885"/>
            <a:ext cx="10515600" cy="4902078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sz="3600" b="1" u="sng" dirty="0">
                <a:solidFill>
                  <a:schemeClr val="accent4">
                    <a:lumMod val="50000"/>
                  </a:schemeClr>
                </a:solidFill>
              </a:rPr>
              <a:t>Сочинение оценивается по пяти критериям: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600" b="1" u="sng" dirty="0"/>
              <a:t>Соответствие теме</a:t>
            </a:r>
          </a:p>
          <a:p>
            <a:pPr marL="0" indent="0" algn="just">
              <a:buNone/>
            </a:pPr>
            <a:r>
              <a:rPr lang="ru-RU" sz="3600" dirty="0"/>
              <a:t>Самое важное — не уходить от темы, соотнести доказательство и вывод с тезисом, не подменять понятия.</a:t>
            </a:r>
          </a:p>
          <a:p>
            <a:pPr marL="0" indent="0">
              <a:buNone/>
            </a:pPr>
            <a:r>
              <a:rPr lang="ru-RU" sz="3600" b="1" u="sng" dirty="0"/>
              <a:t>2. Аргументация. Привлечение литературного материала.</a:t>
            </a:r>
          </a:p>
          <a:p>
            <a:pPr marL="0" indent="0">
              <a:buNone/>
            </a:pPr>
            <a:r>
              <a:rPr lang="ru-RU" sz="3600" dirty="0"/>
              <a:t>Чтобы получить зачет, нужно привести минимум 1 литературный аргумент — из русской классики, школьной программы или мировой литературы. Главное — написать развернутый аргумент, который подтвердит ваше мнение.</a:t>
            </a:r>
          </a:p>
        </p:txBody>
      </p:sp>
    </p:spTree>
    <p:extLst>
      <p:ext uri="{BB962C8B-B14F-4D97-AF65-F5344CB8AC3E}">
        <p14:creationId xmlns:p14="http://schemas.microsoft.com/office/powerpoint/2010/main" val="14684702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6400" y="1002434"/>
            <a:ext cx="10515600" cy="1325563"/>
          </a:xfrm>
        </p:spPr>
        <p:txBody>
          <a:bodyPr>
            <a:normAutofit/>
          </a:bodyPr>
          <a:lstStyle/>
          <a:p>
            <a:pPr lvl="0">
              <a:spcBef>
                <a:spcPts val="1000"/>
              </a:spcBef>
            </a:pPr>
            <a:r>
              <a:rPr lang="ru-RU" sz="28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/>
            </a:r>
            <a:br>
              <a:rPr lang="ru-RU" sz="28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7036" y="166255"/>
            <a:ext cx="12004963" cy="6523326"/>
          </a:xfrm>
        </p:spPr>
        <p:txBody>
          <a:bodyPr>
            <a:normAutofit/>
          </a:bodyPr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b="1" u="sng" dirty="0">
                <a:solidFill>
                  <a:prstClr val="black"/>
                </a:solidFill>
              </a:rPr>
              <a:t>3. Композиция и логика рассуждения</a:t>
            </a:r>
            <a:r>
              <a:rPr lang="ru-RU" dirty="0">
                <a:solidFill>
                  <a:prstClr val="black"/>
                </a:solidFill>
              </a:rPr>
              <a:t/>
            </a:r>
            <a:br>
              <a:rPr lang="ru-RU" dirty="0">
                <a:solidFill>
                  <a:prstClr val="black"/>
                </a:solidFill>
              </a:rPr>
            </a:br>
            <a:r>
              <a:rPr lang="ru-RU" sz="2400" dirty="0">
                <a:solidFill>
                  <a:srgbClr val="000000"/>
                </a:solidFill>
              </a:rPr>
              <a:t>Чтобы получить балл по этому критерию, следует  использовать классическую структуру сочинения.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dirty="0">
                <a:solidFill>
                  <a:srgbClr val="C00000"/>
                </a:solidFill>
              </a:rPr>
              <a:t> 5 абзацев</a:t>
            </a:r>
            <a:r>
              <a:rPr lang="ru-RU" sz="2400" i="1" dirty="0">
                <a:solidFill>
                  <a:srgbClr val="C00000"/>
                </a:solidFill>
              </a:rPr>
              <a:t>:</a:t>
            </a:r>
            <a:endParaRPr lang="ru-RU" sz="2400" dirty="0">
              <a:solidFill>
                <a:srgbClr val="C00000"/>
              </a:solidFill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v"/>
            </a:pPr>
            <a:r>
              <a:rPr lang="ru-RU" sz="2400" i="1" dirty="0">
                <a:solidFill>
                  <a:srgbClr val="000000"/>
                </a:solidFill>
              </a:rPr>
              <a:t>вступление (тезис)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v"/>
            </a:pPr>
            <a:r>
              <a:rPr lang="ru-RU" sz="2400" i="1" dirty="0">
                <a:solidFill>
                  <a:srgbClr val="000000"/>
                </a:solidFill>
              </a:rPr>
              <a:t>собственное мнение, которое будем доказывать аргументами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v"/>
            </a:pPr>
            <a:r>
              <a:rPr lang="ru-RU" sz="2400" i="1" dirty="0">
                <a:solidFill>
                  <a:srgbClr val="000000"/>
                </a:solidFill>
              </a:rPr>
              <a:t>аргумент 1 (доказательство и </a:t>
            </a:r>
            <a:r>
              <a:rPr lang="ru-RU" sz="2400" i="1" dirty="0" err="1">
                <a:solidFill>
                  <a:srgbClr val="000000"/>
                </a:solidFill>
              </a:rPr>
              <a:t>микровывод</a:t>
            </a:r>
            <a:r>
              <a:rPr lang="ru-RU" sz="2400" i="1" dirty="0">
                <a:solidFill>
                  <a:srgbClr val="000000"/>
                </a:solidFill>
              </a:rPr>
              <a:t>)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v"/>
            </a:pPr>
            <a:r>
              <a:rPr lang="ru-RU" sz="2400" i="1" dirty="0">
                <a:solidFill>
                  <a:srgbClr val="000000"/>
                </a:solidFill>
              </a:rPr>
              <a:t>аргумент 2 (доказательство или контраргумент + </a:t>
            </a:r>
            <a:r>
              <a:rPr lang="ru-RU" sz="2400" i="1" dirty="0" err="1">
                <a:solidFill>
                  <a:srgbClr val="000000"/>
                </a:solidFill>
              </a:rPr>
              <a:t>микровывод</a:t>
            </a:r>
            <a:r>
              <a:rPr lang="ru-RU" sz="2400" i="1" dirty="0">
                <a:solidFill>
                  <a:srgbClr val="000000"/>
                </a:solidFill>
              </a:rPr>
              <a:t>)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v"/>
            </a:pPr>
            <a:r>
              <a:rPr lang="ru-RU" sz="2400" i="1" dirty="0">
                <a:solidFill>
                  <a:srgbClr val="000000"/>
                </a:solidFill>
              </a:rPr>
              <a:t>вывод (итог рассуждений)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dirty="0">
                <a:solidFill>
                  <a:srgbClr val="000000"/>
                </a:solidFill>
              </a:rPr>
              <a:t>Если сочинение выстроено логично и в нем есть абзацное членение, то данный критерий засчитают.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b="1" u="sng" dirty="0">
                <a:solidFill>
                  <a:prstClr val="black"/>
                </a:solidFill>
              </a:rPr>
              <a:t>4. Качество письменной речи</a:t>
            </a:r>
            <a:r>
              <a:rPr lang="ru-RU" dirty="0">
                <a:solidFill>
                  <a:prstClr val="black"/>
                </a:solidFill>
              </a:rPr>
              <a:t/>
            </a:r>
            <a:br>
              <a:rPr lang="ru-RU" dirty="0">
                <a:solidFill>
                  <a:prstClr val="black"/>
                </a:solidFill>
              </a:rPr>
            </a:br>
            <a:r>
              <a:rPr lang="ru-RU" sz="2400" dirty="0">
                <a:solidFill>
                  <a:prstClr val="black"/>
                </a:solidFill>
              </a:rPr>
              <a:t>Если всё настолько плохо, что речевые ошибки затрудняют понимание смысла сочинения, ставят «незачёт», если мысль ясна — «зачёт».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b="1" u="sng" dirty="0">
                <a:solidFill>
                  <a:prstClr val="black"/>
                </a:solidFill>
              </a:rPr>
              <a:t>5.Грамотность 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dirty="0">
                <a:solidFill>
                  <a:prstClr val="black"/>
                </a:solidFill>
              </a:rPr>
              <a:t>«Незачёт» поставят, если на 100 слов приходится в сумме более пяти ошибок: грамматических, орфографических, пунктуационных. </a:t>
            </a:r>
          </a:p>
          <a:p>
            <a:pPr marL="0" lvl="0" indent="0">
              <a:buNone/>
            </a:pPr>
            <a:endParaRPr lang="ru-RU" sz="1800" b="1" u="sng" dirty="0">
              <a:solidFill>
                <a:prstClr val="black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397161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7850B7E-9B70-4C4D-931E-EFB598373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Критерии №1 и №2 </a:t>
            </a:r>
            <a:b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являются основными</a:t>
            </a:r>
            <a:endParaRPr lang="ru-RU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27818004-7193-442F-97BB-BFD2D6A46F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3000" b="1" i="0" dirty="0">
                <a:solidFill>
                  <a:srgbClr val="002060"/>
                </a:solidFill>
                <a:effectLst/>
                <a:latin typeface="Garamond" panose="02020404030301010803" pitchFamily="18" charset="0"/>
              </a:rPr>
              <a:t>Для получения «зачёта» за итоговое сочинение необходимо получить «зачёт» по критериям № 1 и № 2 (выставление «незачёта» по одному из этих критериев автоматически ведет к «незачёту» за работу в целом), а также дополнительно «зачёт» по одному из других критериев.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309038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7850B7E-9B70-4C4D-931E-EFB598373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Критерий № 1. «Соответствие теме»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27818004-7193-442F-97BB-BFD2D6A46F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 должен рассуждать на предложенную тему, выбрав путь ее раскрытия (например, отвечает на вопрос, поставленный в теме, или размышляет над предложенной проблемой и т.п.).</a:t>
            </a:r>
          </a:p>
          <a:p>
            <a:pPr marL="0" indent="0">
              <a:buNone/>
            </a:pPr>
            <a:endParaRPr lang="ru-RU" sz="2000" b="1" dirty="0">
              <a:solidFill>
                <a:srgbClr val="002060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44519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7850B7E-9B70-4C4D-931E-EFB598373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53532"/>
            <a:ext cx="10911840" cy="1623908"/>
          </a:xfrm>
        </p:spPr>
        <p:txBody>
          <a:bodyPr>
            <a:noAutofit/>
          </a:bodyPr>
          <a:lstStyle/>
          <a:p>
            <a:r>
              <a:rPr lang="ru-RU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Критерий № 2. </a:t>
            </a:r>
            <a:r>
              <a:rPr 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Аргументация</a:t>
            </a:r>
            <a:r>
              <a:rPr 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Привлечение литературного материала»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27818004-7193-442F-97BB-BFD2D6A46F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0" y="2556932"/>
            <a:ext cx="10165079" cy="331893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Данный критерий нацеливает на проверку умения строить рассуждение, доказывать свою позицию, формулируя аргументы и подкрепляя их примерами из опубликованных литературных произведений. Можно привлекать художественную, документальную, мемуарную, публицистическую, научную и научно-популярную литературу (в том числе философскую, психологическую, литературоведческую, искусствоведческую), дневники, очерки, литературную критику и другие произведения отечественной и мировой литературы (достаточно опоры на один текст).</a:t>
            </a:r>
          </a:p>
        </p:txBody>
      </p:sp>
    </p:spTree>
    <p:extLst>
      <p:ext uri="{BB962C8B-B14F-4D97-AF65-F5344CB8AC3E}">
        <p14:creationId xmlns:p14="http://schemas.microsoft.com/office/powerpoint/2010/main" val="13204575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7850B7E-9B70-4C4D-931E-EFB598373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b="1" i="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Критерий № 3 </a:t>
            </a:r>
            <a:r>
              <a:rPr lang="ru-RU" sz="4000" b="1" i="0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b="1" i="0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i="0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4000" b="1" i="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Композиция и логика рассуждения»</a:t>
            </a:r>
            <a:endParaRPr lang="ru-RU" sz="4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27818004-7193-442F-97BB-BFD2D6A46F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0" y="2556932"/>
            <a:ext cx="9768839" cy="33189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  экзамена должен выдерживать соотношение между тезисом и доказательствами. «Незачет» ставится при условии, если грубые логические нарушения мешают пониманию смысла сказанного или отсутствует тезисно-доказательная часть. </a:t>
            </a:r>
          </a:p>
          <a:p>
            <a:pPr marL="0" indent="0">
              <a:buNone/>
            </a:pPr>
            <a:endParaRPr lang="ru-RU" sz="2800" b="1" dirty="0">
              <a:solidFill>
                <a:srgbClr val="002060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43023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7850B7E-9B70-4C4D-931E-EFB598373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b="1" i="0" dirty="0">
                <a:solidFill>
                  <a:srgbClr val="C00000"/>
                </a:solidFill>
                <a:effectLst/>
                <a:latin typeface="Garamond" panose="02020404030301010803" pitchFamily="18" charset="0"/>
              </a:rPr>
              <a:t>Критерий № 4 </a:t>
            </a:r>
            <a:r>
              <a:rPr lang="ru-RU" sz="4000" b="1" i="0" dirty="0" smtClean="0">
                <a:solidFill>
                  <a:srgbClr val="C00000"/>
                </a:solidFill>
                <a:effectLst/>
                <a:latin typeface="Garamond" panose="02020404030301010803" pitchFamily="18" charset="0"/>
              </a:rPr>
              <a:t/>
            </a:r>
            <a:br>
              <a:rPr lang="ru-RU" sz="4000" b="1" i="0" dirty="0" smtClean="0">
                <a:solidFill>
                  <a:srgbClr val="C00000"/>
                </a:solidFill>
                <a:effectLst/>
                <a:latin typeface="Garamond" panose="02020404030301010803" pitchFamily="18" charset="0"/>
              </a:rPr>
            </a:br>
            <a:r>
              <a:rPr lang="ru-RU" sz="4000" b="1" i="0" dirty="0" smtClean="0">
                <a:solidFill>
                  <a:srgbClr val="C00000"/>
                </a:solidFill>
                <a:effectLst/>
                <a:latin typeface="Garamond" panose="02020404030301010803" pitchFamily="18" charset="0"/>
              </a:rPr>
              <a:t>«</a:t>
            </a:r>
            <a:r>
              <a:rPr lang="ru-RU" sz="4000" b="1" i="0" dirty="0">
                <a:solidFill>
                  <a:srgbClr val="C00000"/>
                </a:solidFill>
                <a:effectLst/>
                <a:latin typeface="Garamond" panose="02020404030301010803" pitchFamily="18" charset="0"/>
              </a:rPr>
              <a:t>Качество письменной речи»</a:t>
            </a:r>
            <a:endParaRPr lang="ru-RU" sz="4000" b="1" dirty="0">
              <a:solidFill>
                <a:srgbClr val="C00000"/>
              </a:solidFill>
              <a:latin typeface="Garamond" panose="02020404030301010803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27818004-7193-442F-97BB-BFD2D6A46F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 должен точно выражать мысли, используя разнообразную лексику и различные грамматические конструкции, при необходимости уместно употреблять термины. «Незачет» ставится при условии, если низкое качество речи (в том числе речевые ошибки) существенно затрудняет понимание смысла сочинения. </a:t>
            </a:r>
          </a:p>
          <a:p>
            <a:pPr marL="0" indent="0">
              <a:buNone/>
            </a:pPr>
            <a:endParaRPr lang="ru-RU" sz="2800" b="1" dirty="0">
              <a:solidFill>
                <a:srgbClr val="002060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47662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7850B7E-9B70-4C4D-931E-EFB598373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b="1" i="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Критерий № 5 «Грамотность»</a:t>
            </a:r>
            <a:endParaRPr lang="ru-RU" sz="4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27818004-7193-442F-97BB-BFD2D6A46F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3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«Незачет» ставится при условии, если на 100 слов в среднем приходится в сумме более пяти ошибок: грамматических, орфографических, пунктуационных.</a:t>
            </a:r>
          </a:p>
        </p:txBody>
      </p:sp>
    </p:spTree>
    <p:extLst>
      <p:ext uri="{BB962C8B-B14F-4D97-AF65-F5344CB8AC3E}">
        <p14:creationId xmlns:p14="http://schemas.microsoft.com/office/powerpoint/2010/main" val="28320920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07537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C00000"/>
                </a:solidFill>
              </a:rPr>
              <a:t>Критерии оценивания сочинения.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318846"/>
            <a:ext cx="10515600" cy="485811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/>
              <a:t>   </a:t>
            </a:r>
            <a:r>
              <a:rPr lang="ru-RU" sz="4000" b="1" u="sng" dirty="0">
                <a:solidFill>
                  <a:schemeClr val="accent4">
                    <a:lumMod val="50000"/>
                  </a:schemeClr>
                </a:solidFill>
              </a:rPr>
              <a:t>Для получения оценки «зачет» </a:t>
            </a:r>
          </a:p>
          <a:p>
            <a:pPr marL="0" indent="0">
              <a:buNone/>
            </a:pPr>
            <a:r>
              <a:rPr lang="ru-RU" sz="3200" b="1" u="sng" dirty="0">
                <a:solidFill>
                  <a:schemeClr val="accent5">
                    <a:lumMod val="50000"/>
                  </a:schemeClr>
                </a:solidFill>
              </a:rPr>
              <a:t>необходимо</a:t>
            </a:r>
            <a:r>
              <a:rPr lang="ru-RU" sz="3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3200" b="1" u="sng" dirty="0">
                <a:solidFill>
                  <a:schemeClr val="accent5">
                    <a:lumMod val="50000"/>
                  </a:schemeClr>
                </a:solidFill>
              </a:rPr>
              <a:t>иметь положительный результат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sz="4000" b="1" dirty="0">
                <a:solidFill>
                  <a:srgbClr val="C00000"/>
                </a:solidFill>
              </a:rPr>
              <a:t>по трем критериям </a:t>
            </a:r>
            <a:r>
              <a:rPr lang="ru-RU" sz="3200" dirty="0"/>
              <a:t>(</a:t>
            </a:r>
            <a:r>
              <a:rPr lang="ru-RU" sz="3200" b="1" dirty="0">
                <a:solidFill>
                  <a:schemeClr val="accent5">
                    <a:lumMod val="50000"/>
                  </a:schemeClr>
                </a:solidFill>
              </a:rPr>
              <a:t>по критериям № 1 и № 2 </a:t>
            </a:r>
            <a:r>
              <a:rPr lang="ru-RU" sz="3200" dirty="0"/>
              <a:t>– в обязательном порядке), </a:t>
            </a:r>
          </a:p>
          <a:p>
            <a:pPr marL="0" indent="0">
              <a:buNone/>
            </a:pPr>
            <a:r>
              <a:rPr lang="ru-RU" sz="3200" dirty="0"/>
              <a:t>а </a:t>
            </a:r>
            <a:r>
              <a:rPr lang="ru-RU" sz="3200" b="1" dirty="0">
                <a:solidFill>
                  <a:schemeClr val="accent5">
                    <a:lumMod val="50000"/>
                  </a:schemeClr>
                </a:solidFill>
              </a:rPr>
              <a:t>также «зачет» по одному из других критериев. </a:t>
            </a:r>
          </a:p>
          <a:p>
            <a:pPr marL="0" indent="0" algn="just">
              <a:buNone/>
            </a:pPr>
            <a:r>
              <a:rPr lang="ru-RU" sz="3200" b="1" dirty="0"/>
              <a:t>На сочинении можно пользоваться орфографическим словарём! Этот поможет свести орфографические ошибки к минимуму.</a:t>
            </a:r>
          </a:p>
          <a:p>
            <a:pPr marL="0" indent="0">
              <a:buNone/>
            </a:pPr>
            <a:endParaRPr lang="ru-RU" sz="3200" b="1" dirty="0"/>
          </a:p>
          <a:p>
            <a:pPr marL="0" indent="0">
              <a:buNone/>
            </a:pPr>
            <a:r>
              <a:rPr lang="ru-RU" sz="3200" b="1" dirty="0"/>
              <a:t>Проверка работ осуществляется экспертами.</a:t>
            </a:r>
          </a:p>
          <a:p>
            <a:pPr marL="0" indent="0">
              <a:buNone/>
            </a:pPr>
            <a:r>
              <a:rPr lang="ru-RU" sz="3200" b="1" dirty="0"/>
              <a:t>Ознакомление с результатами в лицее.</a:t>
            </a:r>
          </a:p>
        </p:txBody>
      </p:sp>
    </p:spTree>
    <p:extLst>
      <p:ext uri="{BB962C8B-B14F-4D97-AF65-F5344CB8AC3E}">
        <p14:creationId xmlns:p14="http://schemas.microsoft.com/office/powerpoint/2010/main" val="447312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321D3B9-56A7-4862-8CEF-EC11F0B547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 ИТОГОВОГО СОЧИНЕНИЯ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C2E66610-53BA-4F55-91B0-C6BCD72F57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ru-RU" sz="4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Результатом итогового сочинения (изложения) может быть «зачет» или «незачет». </a:t>
            </a:r>
          </a:p>
          <a:p>
            <a:pPr>
              <a:lnSpc>
                <a:spcPct val="120000"/>
              </a:lnSpc>
            </a:pPr>
            <a:r>
              <a:rPr lang="ru-RU" sz="4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сдаче единого государственного экзамена и государственного выпускного экзамена допускают только выпускников, получивших «зачет».</a:t>
            </a:r>
          </a:p>
          <a:p>
            <a:pPr marL="0" indent="0">
              <a:buNone/>
            </a:pPr>
            <a:endParaRPr lang="ru-RU" sz="4000" b="0" i="0" dirty="0">
              <a:solidFill>
                <a:srgbClr val="002060"/>
              </a:solidFill>
              <a:effectLst/>
              <a:latin typeface="Garamond" panose="02020404030301010803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723793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0B7CC0C-D16E-4698-8191-5B4A67608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0642" y="704898"/>
            <a:ext cx="9601196" cy="2257064"/>
          </a:xfrm>
        </p:spPr>
        <p:txBody>
          <a:bodyPr>
            <a:noAutofit/>
          </a:bodyPr>
          <a:lstStyle/>
          <a:p>
            <a:r>
              <a:rPr lang="ru-RU" sz="2400" b="1" i="0" dirty="0">
                <a:solidFill>
                  <a:srgbClr val="C00000"/>
                </a:solidFill>
                <a:effectLst/>
                <a:latin typeface="Garamond" panose="02020404030301010803" pitchFamily="18" charset="0"/>
              </a:rPr>
              <a:t/>
            </a:r>
            <a:br>
              <a:rPr lang="ru-RU" sz="2400" b="1" i="0" dirty="0">
                <a:solidFill>
                  <a:srgbClr val="C00000"/>
                </a:solidFill>
                <a:effectLst/>
                <a:latin typeface="Garamond" panose="02020404030301010803" pitchFamily="18" charset="0"/>
              </a:rPr>
            </a:br>
            <a:r>
              <a:rPr lang="ru-RU" sz="3600" b="1" i="0" u="sng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Разделы и подразделы </a:t>
            </a:r>
            <a:r>
              <a:rPr lang="ru-RU" sz="3600" b="1" i="0" u="sng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закрытого </a:t>
            </a:r>
            <a:r>
              <a:rPr lang="ru-RU" sz="3600" b="1" i="0" u="sng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банка тем </a:t>
            </a:r>
            <a:br>
              <a:rPr lang="ru-RU" sz="3600" b="1" i="0" u="sng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i="0" u="sng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ИТОГОВОГО СОЧИНЕНИЯ</a:t>
            </a:r>
            <a:r>
              <a:rPr lang="ru-RU" sz="3200" b="1" i="0" u="sng" dirty="0">
                <a:solidFill>
                  <a:srgbClr val="C00000"/>
                </a:solidFill>
                <a:effectLst/>
                <a:latin typeface="Garamond" panose="02020404030301010803" pitchFamily="18" charset="0"/>
              </a:rPr>
              <a:t/>
            </a:r>
            <a:br>
              <a:rPr lang="ru-RU" sz="3200" b="1" i="0" u="sng" dirty="0">
                <a:solidFill>
                  <a:srgbClr val="C00000"/>
                </a:solidFill>
                <a:effectLst/>
                <a:latin typeface="Garamond" panose="02020404030301010803" pitchFamily="18" charset="0"/>
              </a:rPr>
            </a:br>
            <a:r>
              <a:rPr lang="ru-RU" sz="2500" b="1" dirty="0">
                <a:ln>
                  <a:noFill/>
                </a:ln>
                <a:solidFill>
                  <a:srgbClr val="FF0000"/>
                </a:solidFill>
                <a:latin typeface="Calibri" panose="020F0502020204030204"/>
              </a:rPr>
              <a:t>В 2025/26 учебном году на экзамене будут только те темы, которые уже использовались в прошлые годы</a:t>
            </a:r>
            <a:r>
              <a:rPr lang="en-US" sz="2500" b="1" dirty="0">
                <a:ln>
                  <a:noFill/>
                </a:ln>
                <a:solidFill>
                  <a:srgbClr val="FF0000"/>
                </a:solidFill>
                <a:latin typeface="Calibri" panose="020F0502020204030204"/>
              </a:rPr>
              <a:t/>
            </a:r>
            <a:br>
              <a:rPr lang="en-US" sz="2500" b="1" dirty="0">
                <a:ln>
                  <a:noFill/>
                </a:ln>
                <a:solidFill>
                  <a:srgbClr val="FF0000"/>
                </a:solidFill>
                <a:latin typeface="Calibri" panose="020F0502020204030204"/>
              </a:rPr>
            </a:br>
            <a:r>
              <a:rPr lang="ru-RU" sz="2500" b="1" dirty="0">
                <a:ln>
                  <a:noFill/>
                </a:ln>
                <a:solidFill>
                  <a:srgbClr val="FF0000"/>
                </a:solidFill>
                <a:latin typeface="Calibri" panose="020F0502020204030204"/>
              </a:rPr>
              <a:t> (в закрытом банке ФИПИ их более полутора тысяч)</a:t>
            </a:r>
            <a:r>
              <a:rPr lang="ru-RU" sz="2400" b="1" dirty="0">
                <a:solidFill>
                  <a:srgbClr val="C00000"/>
                </a:solidFill>
                <a:latin typeface="Garamond" panose="02020404030301010803" pitchFamily="18" charset="0"/>
              </a:rPr>
              <a:t/>
            </a:r>
            <a:br>
              <a:rPr lang="ru-RU" sz="2400" b="1" dirty="0">
                <a:solidFill>
                  <a:srgbClr val="C00000"/>
                </a:solidFill>
                <a:latin typeface="Garamond" panose="02020404030301010803" pitchFamily="18" charset="0"/>
              </a:rPr>
            </a:br>
            <a:endParaRPr lang="ru-RU" sz="2400" b="1" dirty="0">
              <a:solidFill>
                <a:srgbClr val="C00000"/>
              </a:solidFill>
              <a:latin typeface="Garamond" panose="02020404030301010803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38AC38C0-CD60-4527-8CCB-B0ADF5B1BE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0161" y="3266762"/>
            <a:ext cx="9601196" cy="2615878"/>
          </a:xfrm>
        </p:spPr>
        <p:txBody>
          <a:bodyPr>
            <a:normAutofit/>
          </a:bodyPr>
          <a:lstStyle/>
          <a:p>
            <a:r>
              <a:rPr lang="ru-RU" sz="3200" b="1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1. Духовно-нравственные ориентиры в жизни человека.</a:t>
            </a:r>
          </a:p>
          <a:p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3200" b="1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Семья, общество, Отечество в жизни человека.</a:t>
            </a:r>
            <a:endParaRPr lang="ru-RU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3200" b="1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Природа и культура в жизни человека.</a:t>
            </a:r>
          </a:p>
          <a:p>
            <a:endParaRPr lang="ru-RU" sz="3200" dirty="0">
              <a:solidFill>
                <a:srgbClr val="002060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17280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519E0D6-9A6E-4259-B742-32F740EDB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1. Духовно-нравственные ориентиры в жизни человека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E1F9FFB7-4BC4-44FE-B591-C9F26865EB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3000" b="1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1.1. Внутренний мир человека и его личностные качества.</a:t>
            </a:r>
            <a:r>
              <a:rPr lang="ru-RU" sz="3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000" b="1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1.2. Отношение человека к другому человеку (окружению), нравственные идеалы и выбор между добром и злом.</a:t>
            </a:r>
            <a:r>
              <a:rPr lang="ru-RU" sz="3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000" b="1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1.3. Познание человеком самого себя.</a:t>
            </a:r>
            <a:r>
              <a:rPr lang="ru-RU" sz="3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000" b="1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1.4. Свобода человека и ее ограничения.</a:t>
            </a:r>
            <a:endParaRPr lang="ru-RU" sz="3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3987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519E0D6-9A6E-4259-B742-32F740EDB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2. Семья, общество, Отечество в жизни человека</a:t>
            </a:r>
            <a:endParaRPr lang="ru-RU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E1F9FFB7-4BC4-44FE-B591-C9F26865EB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3200" b="1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2.1. Семья, род; семейные ценности и традиции.</a:t>
            </a:r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2.2. Человек и общество.</a:t>
            </a:r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2.3. Родина, государство, гражданская позиция человека.</a:t>
            </a:r>
            <a:endParaRPr lang="ru-RU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70372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519E0D6-9A6E-4259-B742-32F740EDB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3. Природа и культура в жизни человека</a:t>
            </a:r>
            <a:endParaRPr lang="ru-RU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E1F9FFB7-4BC4-44FE-B591-C9F26865EB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3200" b="1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3.1. Природа и человек.</a:t>
            </a:r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3.2. Наука и человек.</a:t>
            </a:r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3.3. Искусство и человек.</a:t>
            </a:r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3.4. Язык и языковая личность</a:t>
            </a:r>
            <a:endParaRPr lang="ru-RU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60001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6882" y="166254"/>
            <a:ext cx="10701773" cy="1051561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rgbClr val="C00000"/>
                </a:solidFill>
                <a:latin typeface="+mn-lt"/>
              </a:rPr>
              <a:t>Раздел 1. Духовно-нравственные ориентиры в жизни человека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74320" y="1219200"/>
            <a:ext cx="11719560" cy="5638800"/>
          </a:xfrm>
        </p:spPr>
        <p:txBody>
          <a:bodyPr/>
          <a:lstStyle/>
          <a:p>
            <a:r>
              <a:rPr lang="ru-RU" sz="2400" b="1" dirty="0">
                <a:latin typeface="Arial Narrow" pitchFamily="34" charset="0"/>
              </a:rPr>
              <a:t>Темы этого раздела будут связаны с вопросами, которые человек задаёт себе сам в ситуациях нравственного выбора: о нравственных идеалах и моральных нормах, о добре и зле, о свободе и ответственности. Данный раздел побуждает к самоанализу, осмыслению опыта других людей или литературных героев, стремящихся понять себя</a:t>
            </a:r>
            <a:r>
              <a:rPr lang="ru-RU" b="1" dirty="0"/>
              <a:t>. </a:t>
            </a:r>
          </a:p>
          <a:p>
            <a:pPr>
              <a:buNone/>
            </a:pP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Возможные темы:</a:t>
            </a:r>
          </a:p>
          <a:p>
            <a:r>
              <a:rPr lang="ru-RU" sz="2800" dirty="0"/>
              <a:t>Согласны ли вы с тем, что муки совести — самое страшное наказание?</a:t>
            </a:r>
          </a:p>
          <a:p>
            <a:r>
              <a:rPr lang="ru-RU" sz="2800" dirty="0"/>
              <a:t>Почему человеку важно найти ответ на вопрос о смысле жизни?</a:t>
            </a:r>
          </a:p>
          <a:p>
            <a:r>
              <a:rPr lang="ru-RU" sz="2800" dirty="0"/>
              <a:t>Можно ли оправдать плохой поступок?</a:t>
            </a:r>
          </a:p>
          <a:p>
            <a:r>
              <a:rPr lang="ru-RU" sz="2800" dirty="0"/>
              <a:t>Может ли любовь спасти заблудшую душу?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9849123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35280" y="0"/>
            <a:ext cx="11612880" cy="68580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000" b="1" i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Литературные    аргументы   к   1   разделу:</a:t>
            </a:r>
            <a:endParaRPr lang="ru-RU" sz="2000" b="1" u="sng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00000"/>
              </a:lnSpc>
            </a:pPr>
            <a:r>
              <a:rPr lang="ru-RU" sz="2400" b="1" i="1" dirty="0"/>
              <a:t>«Преступление и наказание» Ф. М. Достоевский</a:t>
            </a:r>
          </a:p>
          <a:p>
            <a:pPr>
              <a:lnSpc>
                <a:spcPct val="100000"/>
              </a:lnSpc>
            </a:pPr>
            <a:r>
              <a:rPr lang="ru-RU" sz="2400" b="1" i="1" dirty="0"/>
              <a:t>«Евгений Онегин» А. С. Пушкин</a:t>
            </a:r>
          </a:p>
          <a:p>
            <a:pPr>
              <a:lnSpc>
                <a:spcPct val="100000"/>
              </a:lnSpc>
            </a:pPr>
            <a:r>
              <a:rPr lang="ru-RU" sz="2400" b="1" i="1" dirty="0"/>
              <a:t>«Моцарт и Сальери» А. С. Пушкин</a:t>
            </a:r>
          </a:p>
          <a:p>
            <a:pPr>
              <a:lnSpc>
                <a:spcPct val="100000"/>
              </a:lnSpc>
            </a:pPr>
            <a:r>
              <a:rPr lang="ru-RU" sz="2400" b="1" i="1" dirty="0"/>
              <a:t>«Голодные игры» С. Коллинз</a:t>
            </a:r>
          </a:p>
          <a:p>
            <a:pPr>
              <a:lnSpc>
                <a:spcPct val="100000"/>
              </a:lnSpc>
            </a:pPr>
            <a:r>
              <a:rPr lang="ru-RU" sz="2400" b="1" i="1" dirty="0"/>
              <a:t>«Повелитель мух» У. </a:t>
            </a:r>
            <a:r>
              <a:rPr lang="ru-RU" sz="2400" b="1" i="1" dirty="0" err="1"/>
              <a:t>Голдинг</a:t>
            </a:r>
            <a:r>
              <a:rPr lang="ru-RU" sz="2400" b="1" i="1" dirty="0"/>
              <a:t> </a:t>
            </a:r>
          </a:p>
          <a:p>
            <a:pPr>
              <a:lnSpc>
                <a:spcPct val="100000"/>
              </a:lnSpc>
            </a:pPr>
            <a:r>
              <a:rPr lang="ru-RU" sz="2400" b="1" i="1" dirty="0"/>
              <a:t>«Старуха </a:t>
            </a:r>
            <a:r>
              <a:rPr lang="ru-RU" sz="2400" b="1" i="1" dirty="0" err="1"/>
              <a:t>Изергиль</a:t>
            </a:r>
            <a:r>
              <a:rPr lang="ru-RU" sz="2400" b="1" i="1" dirty="0"/>
              <a:t>» М. Горький</a:t>
            </a:r>
          </a:p>
          <a:p>
            <a:pPr>
              <a:lnSpc>
                <a:spcPct val="100000"/>
              </a:lnSpc>
            </a:pPr>
            <a:r>
              <a:rPr lang="ru-RU" sz="2400" b="1" i="1" dirty="0"/>
              <a:t>«451 по Фаренгейту» Р. </a:t>
            </a:r>
            <a:r>
              <a:rPr lang="ru-RU" sz="2400" b="1" i="1" dirty="0" err="1"/>
              <a:t>Брэдбери</a:t>
            </a:r>
            <a:endParaRPr lang="ru-RU" sz="2400" b="1" i="1" dirty="0"/>
          </a:p>
          <a:p>
            <a:pPr>
              <a:lnSpc>
                <a:spcPct val="100000"/>
              </a:lnSpc>
            </a:pPr>
            <a:r>
              <a:rPr lang="ru-RU" sz="2400" b="1" i="1" dirty="0"/>
              <a:t>«Евгений Онегин» А. С. Пушкин</a:t>
            </a:r>
          </a:p>
          <a:p>
            <a:pPr>
              <a:lnSpc>
                <a:spcPct val="100000"/>
              </a:lnSpc>
            </a:pPr>
            <a:r>
              <a:rPr lang="ru-RU" sz="2400" b="1" i="1" dirty="0"/>
              <a:t>«Зеленая лампа» А. Грин</a:t>
            </a:r>
          </a:p>
          <a:p>
            <a:pPr>
              <a:lnSpc>
                <a:spcPct val="100000"/>
              </a:lnSpc>
            </a:pPr>
            <a:r>
              <a:rPr lang="ru-RU" sz="2400" b="1" i="1" dirty="0"/>
              <a:t>«Мастер и Маргарита» М. А. Булгаков</a:t>
            </a:r>
          </a:p>
          <a:p>
            <a:pPr>
              <a:lnSpc>
                <a:spcPct val="100000"/>
              </a:lnSpc>
            </a:pPr>
            <a:r>
              <a:rPr lang="ru-RU" sz="2400" b="1" i="1" dirty="0"/>
              <a:t>«Граф Монте-Кристо» А. Дюма</a:t>
            </a:r>
          </a:p>
          <a:p>
            <a:pPr>
              <a:lnSpc>
                <a:spcPct val="100000"/>
              </a:lnSpc>
            </a:pPr>
            <a:r>
              <a:rPr lang="ru-RU" sz="2400" b="1" i="1" dirty="0"/>
              <a:t>«Черный человек» С. Есенин</a:t>
            </a:r>
          </a:p>
          <a:p>
            <a:pPr>
              <a:lnSpc>
                <a:spcPct val="100000"/>
              </a:lnSpc>
            </a:pPr>
            <a:r>
              <a:rPr lang="ru-RU" sz="2400" b="1" i="1" dirty="0"/>
              <a:t>«Гранатовый браслет» А. И. Куприн</a:t>
            </a:r>
            <a:endParaRPr lang="ru-RU" b="1" i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9573893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7680" y="102523"/>
            <a:ext cx="11704320" cy="1507376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rgbClr val="C00000"/>
                </a:solidFill>
                <a:latin typeface="+mn-lt"/>
              </a:rPr>
              <a:t>Раздел 2. Семья, общество, Отечество в жизни человека</a:t>
            </a:r>
            <a:r>
              <a:rPr lang="ru-RU" sz="2800" b="1" dirty="0">
                <a:solidFill>
                  <a:srgbClr val="C00000"/>
                </a:solidFill>
              </a:rPr>
              <a:t> </a:t>
            </a:r>
            <a:br>
              <a:rPr lang="ru-RU" sz="2800" b="1" dirty="0">
                <a:solidFill>
                  <a:srgbClr val="C00000"/>
                </a:solidFill>
              </a:rPr>
            </a:b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9821" y="1397923"/>
            <a:ext cx="11355706" cy="5127568"/>
          </a:xfrm>
        </p:spPr>
        <p:txBody>
          <a:bodyPr/>
          <a:lstStyle/>
          <a:p>
            <a:pPr algn="ctr">
              <a:buNone/>
            </a:pPr>
            <a:r>
              <a:rPr lang="ru-RU" sz="2400" dirty="0"/>
              <a:t>      </a:t>
            </a:r>
            <a:r>
              <a:rPr lang="ru-RU" sz="2400" b="1" dirty="0"/>
              <a:t>Темы этого раздела нацеливают на размышление о семейных и общественных ценностях, традициях и обычаях, отношениях и влиянии общества, семьи на человека.</a:t>
            </a:r>
          </a:p>
          <a:p>
            <a:pPr>
              <a:buNone/>
            </a:pPr>
            <a:r>
              <a:rPr lang="ru-RU" sz="2400" b="1" dirty="0">
                <a:solidFill>
                  <a:srgbClr val="C00000"/>
                </a:solidFill>
              </a:rPr>
              <a:t>Возможные темы:</a:t>
            </a:r>
            <a:endParaRPr lang="ru-RU" sz="2400" dirty="0">
              <a:solidFill>
                <a:srgbClr val="C00000"/>
              </a:solidFill>
            </a:endParaRPr>
          </a:p>
          <a:p>
            <a:r>
              <a:rPr lang="ru-RU" sz="2800" b="1" i="1" dirty="0"/>
              <a:t>Почему для некоторых людей так важно общественное мнение?</a:t>
            </a:r>
          </a:p>
          <a:p>
            <a:r>
              <a:rPr lang="ru-RU" sz="2800" b="1" i="1" dirty="0"/>
              <a:t>Как окружение влияет на ребёнка?</a:t>
            </a:r>
          </a:p>
          <a:p>
            <a:r>
              <a:rPr lang="ru-RU" sz="2800" b="1" i="1" dirty="0"/>
              <a:t>На что готов пойти человек ради своей семьи?</a:t>
            </a:r>
          </a:p>
          <a:p>
            <a:r>
              <a:rPr lang="ru-RU" sz="2800" b="1" i="1" dirty="0"/>
              <a:t>Человек должен жить для себя или на благо общества?</a:t>
            </a:r>
          </a:p>
          <a:p>
            <a:endParaRPr lang="ru-RU" sz="2800" b="1" i="1" dirty="0"/>
          </a:p>
        </p:txBody>
      </p:sp>
    </p:spTree>
    <p:extLst>
      <p:ext uri="{BB962C8B-B14F-4D97-AF65-F5344CB8AC3E}">
        <p14:creationId xmlns:p14="http://schemas.microsoft.com/office/powerpoint/2010/main" val="26957664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68802" y="396240"/>
            <a:ext cx="9950103" cy="605446"/>
          </a:xfrm>
        </p:spPr>
        <p:txBody>
          <a:bodyPr>
            <a:noAutofit/>
          </a:bodyPr>
          <a:lstStyle/>
          <a:p>
            <a:pPr algn="ctr"/>
            <a:r>
              <a:rPr lang="ru-RU" sz="3200" i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Литературные    аргументы   ко   2   разделу:</a:t>
            </a:r>
            <a:r>
              <a:rPr lang="ru-RU" sz="3200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200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3071" y="1016924"/>
            <a:ext cx="11282278" cy="5605549"/>
          </a:xfrm>
        </p:spPr>
        <p:txBody>
          <a:bodyPr/>
          <a:lstStyle/>
          <a:p>
            <a:r>
              <a:rPr lang="ru-RU" sz="3200" b="1" i="1" dirty="0"/>
              <a:t>«Война и мир» Л. Н. Толстой </a:t>
            </a:r>
          </a:p>
          <a:p>
            <a:r>
              <a:rPr lang="ru-RU" sz="3200" b="1" i="1" dirty="0"/>
              <a:t>«Анна Каренина» Л. Н. Толстой</a:t>
            </a:r>
          </a:p>
          <a:p>
            <a:r>
              <a:rPr lang="ru-RU" sz="3200" b="1" i="1" dirty="0"/>
              <a:t>«Над пропастью во ржи» Дж. Сэлинджер</a:t>
            </a:r>
          </a:p>
          <a:p>
            <a:r>
              <a:rPr lang="ru-RU" sz="3200" b="1" i="1" dirty="0"/>
              <a:t>«Герой нашего времени» М. Лермонтов</a:t>
            </a:r>
          </a:p>
          <a:p>
            <a:r>
              <a:rPr lang="ru-RU" sz="3200" b="1" i="1" dirty="0"/>
              <a:t>«Горе от ума» А. С. Грибоедов</a:t>
            </a:r>
          </a:p>
          <a:p>
            <a:r>
              <a:rPr lang="ru-RU" sz="3200" b="1" i="1" dirty="0"/>
              <a:t>«Тарас Бульба» Н. В. Гоголь</a:t>
            </a:r>
          </a:p>
          <a:p>
            <a:r>
              <a:rPr lang="ru-RU" sz="3200" b="1" i="1" dirty="0"/>
              <a:t>«Капитанская дочка» А.Пушкин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231776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72315" y="0"/>
            <a:ext cx="9950103" cy="1507376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rgbClr val="C00000"/>
                </a:solidFill>
                <a:latin typeface="+mn-lt"/>
              </a:rPr>
              <a:t>Раздел 3. Природа и культура в жизни человека</a:t>
            </a:r>
            <a:r>
              <a:rPr lang="ru-RU" sz="2800" b="1" dirty="0">
                <a:solidFill>
                  <a:srgbClr val="C00000"/>
                </a:solidFill>
              </a:rPr>
              <a:t> </a:t>
            </a:r>
            <a:br>
              <a:rPr lang="ru-RU" sz="2800" b="1" dirty="0">
                <a:solidFill>
                  <a:srgbClr val="C00000"/>
                </a:solidFill>
              </a:rPr>
            </a:b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3922" y="903316"/>
            <a:ext cx="11663278" cy="534508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/>
              <a:t>          </a:t>
            </a:r>
            <a:r>
              <a:rPr lang="ru-RU" sz="2400" b="1" dirty="0"/>
              <a:t>Темы этого раздела нацеливают на рассуждение об искусстве и науке, о таланте, ценности творчества и научного поиска, о собственных интересах в области искусства и науки; также темы могут быть связаны с вопросами экологии и рои природы в жизни человека. </a:t>
            </a:r>
            <a:endParaRPr lang="ru-RU" b="1" dirty="0"/>
          </a:p>
          <a:p>
            <a:pPr>
              <a:buNone/>
            </a:pPr>
            <a:r>
              <a:rPr lang="ru-RU" sz="2400" b="1" dirty="0">
                <a:solidFill>
                  <a:srgbClr val="C00000"/>
                </a:solidFill>
              </a:rPr>
              <a:t>Возможные темы:</a:t>
            </a:r>
            <a:endParaRPr lang="ru-RU" sz="2400" dirty="0">
              <a:solidFill>
                <a:srgbClr val="C00000"/>
              </a:solidFill>
            </a:endParaRPr>
          </a:p>
          <a:p>
            <a:pPr>
              <a:lnSpc>
                <a:spcPct val="100000"/>
              </a:lnSpc>
            </a:pPr>
            <a:r>
              <a:rPr lang="ru-RU" sz="2400" b="1" i="1" dirty="0"/>
              <a:t>Как произведения искусства могут повлиять на личность и воспитание?</a:t>
            </a:r>
          </a:p>
          <a:p>
            <a:pPr>
              <a:lnSpc>
                <a:spcPct val="100000"/>
              </a:lnSpc>
            </a:pPr>
            <a:r>
              <a:rPr lang="ru-RU" sz="2400" b="1" i="1" dirty="0"/>
              <a:t>Почему важно сохранять историческую память и традиционные ценности?</a:t>
            </a:r>
          </a:p>
          <a:p>
            <a:pPr>
              <a:lnSpc>
                <a:spcPct val="100000"/>
              </a:lnSpc>
            </a:pPr>
            <a:r>
              <a:rPr lang="ru-RU" sz="2400" b="1" i="1" dirty="0"/>
              <a:t>Согласны ли вы с мнением, что природа может существовать без человека, а человек без природы — нет?</a:t>
            </a:r>
          </a:p>
          <a:p>
            <a:pPr>
              <a:lnSpc>
                <a:spcPct val="100000"/>
              </a:lnSpc>
            </a:pPr>
            <a:r>
              <a:rPr lang="ru-RU" sz="2400" b="1" i="1" dirty="0"/>
              <a:t>Как достижения науки и технологий повлияли на человека и природу?</a:t>
            </a:r>
          </a:p>
          <a:p>
            <a:pPr>
              <a:lnSpc>
                <a:spcPct val="100000"/>
              </a:lnSpc>
            </a:pPr>
            <a:r>
              <a:rPr lang="ru-RU" sz="2400" b="1" i="1" dirty="0"/>
              <a:t>Можно ли пренебречь природой во имя технического прогресса?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637733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7362" y="0"/>
            <a:ext cx="9950103" cy="1507376"/>
          </a:xfrm>
        </p:spPr>
        <p:txBody>
          <a:bodyPr>
            <a:normAutofit fontScale="90000"/>
          </a:bodyPr>
          <a:lstStyle/>
          <a:p>
            <a:r>
              <a:rPr lang="ru-RU" i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Литературные    аргументы   к   3  разделу:</a:t>
            </a:r>
            <a:r>
              <a:rPr lang="ru-RU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5842" y="1101436"/>
            <a:ext cx="9950103" cy="5756564"/>
          </a:xfrm>
        </p:spPr>
        <p:txBody>
          <a:bodyPr>
            <a:normAutofit/>
          </a:bodyPr>
          <a:lstStyle/>
          <a:p>
            <a:r>
              <a:rPr lang="ru-RU" sz="2400" b="1" dirty="0"/>
              <a:t>«451 по Фаренгейту» Р. </a:t>
            </a:r>
            <a:r>
              <a:rPr lang="ru-RU" sz="2400" b="1" dirty="0" err="1"/>
              <a:t>Брэдбери</a:t>
            </a:r>
            <a:endParaRPr lang="ru-RU" sz="2400" b="1" dirty="0"/>
          </a:p>
          <a:p>
            <a:r>
              <a:rPr lang="ru-RU" sz="2400" b="1" dirty="0"/>
              <a:t>«О дивный новый мир» О. Хаксли</a:t>
            </a:r>
          </a:p>
          <a:p>
            <a:r>
              <a:rPr lang="ru-RU" sz="2400" b="1" dirty="0"/>
              <a:t>«Отцы и дети» И. С. Тургенев</a:t>
            </a:r>
          </a:p>
          <a:p>
            <a:r>
              <a:rPr lang="ru-RU" sz="2400" b="1" dirty="0"/>
              <a:t>«1984» Дж. Оруэлл</a:t>
            </a:r>
          </a:p>
          <a:p>
            <a:r>
              <a:rPr lang="ru-RU" sz="2400" b="1" dirty="0"/>
              <a:t>«Мы» Е. И. Замятин</a:t>
            </a:r>
          </a:p>
          <a:p>
            <a:r>
              <a:rPr lang="ru-RU" sz="2400" b="1" dirty="0"/>
              <a:t>«Голодные игры» С. Коллинз</a:t>
            </a:r>
          </a:p>
          <a:p>
            <a:r>
              <a:rPr lang="ru-RU" sz="2400" b="1" dirty="0"/>
              <a:t>«Повелитель мух» У. </a:t>
            </a:r>
            <a:r>
              <a:rPr lang="ru-RU" sz="2400" b="1" dirty="0" err="1"/>
              <a:t>Голдинг</a:t>
            </a:r>
            <a:r>
              <a:rPr lang="ru-RU" sz="2400" b="1" dirty="0"/>
              <a:t> </a:t>
            </a:r>
          </a:p>
          <a:p>
            <a:r>
              <a:rPr lang="ru-RU" sz="2400" b="1" dirty="0"/>
              <a:t>«Прощание с Матёрой», «Уроки французского» В. Г. Распутин</a:t>
            </a:r>
          </a:p>
          <a:p>
            <a:r>
              <a:rPr lang="ru-RU" sz="2400" b="1" dirty="0"/>
              <a:t>«Цветы для </a:t>
            </a:r>
            <a:r>
              <a:rPr lang="ru-RU" sz="2400" b="1" dirty="0" err="1"/>
              <a:t>Элджернона</a:t>
            </a:r>
            <a:r>
              <a:rPr lang="ru-RU" sz="2400" b="1" dirty="0"/>
              <a:t>» </a:t>
            </a:r>
            <a:r>
              <a:rPr lang="ru-RU" sz="2400" b="1" dirty="0" err="1"/>
              <a:t>Дэниел</a:t>
            </a:r>
            <a:r>
              <a:rPr lang="ru-RU" sz="2400" b="1" dirty="0"/>
              <a:t> </a:t>
            </a:r>
            <a:r>
              <a:rPr lang="ru-RU" sz="2400" b="1" dirty="0" err="1"/>
              <a:t>Киз</a:t>
            </a:r>
            <a:endParaRPr lang="ru-RU" sz="2400" b="1" dirty="0"/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27266742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519E0D6-9A6E-4259-B742-32F740EDB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Сколько тем будет представлено на выбор учащимся? </a:t>
            </a:r>
            <a:endParaRPr lang="ru-RU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E1F9FFB7-4BC4-44FE-B591-C9F26865EB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4000" b="1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каждый комплект тем итогового сочинения будут включены по две темы из каждого раздела банка (итого – 6). </a:t>
            </a:r>
            <a:endParaRPr lang="ru-RU" sz="4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3200" b="1" dirty="0">
              <a:solidFill>
                <a:srgbClr val="002060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474938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519E0D6-9A6E-4259-B742-32F740EDB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Образец тем ИС </a:t>
            </a:r>
            <a:br>
              <a:rPr lang="ru-RU" b="1" i="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(2025-2026 учебный год):</a:t>
            </a:r>
            <a:endParaRPr lang="ru-RU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E1F9FFB7-4BC4-44FE-B591-C9F26865EB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147. О чём люди чаще всего мечтают?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249. Чем опасно равнодушие?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311. Какая из мыслей М.Ю. Лермонтова Вам ближе: «Я ищу свободы и покоя» или «Так жизнь скучна, когда боренья нет»?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411. Что значит быть гражданином?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501. Человек науки – каким он должен быть?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629. Разделяете ли Вы мнение о том, что речевая культура человека – зеркало его духовной культуры?</a:t>
            </a:r>
            <a:endParaRPr lang="ru-RU" sz="3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218460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87375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сочинения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7650" y="1038225"/>
            <a:ext cx="11106150" cy="5138738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Вступление. </a:t>
            </a:r>
            <a:r>
              <a:rPr lang="ru-RU" dirty="0"/>
              <a:t>Размышление по теме сочинения. Оно</a:t>
            </a:r>
            <a:r>
              <a:rPr lang="ru-RU" b="1" dirty="0"/>
              <a:t> </a:t>
            </a:r>
            <a:r>
              <a:rPr lang="ru-RU" dirty="0"/>
              <a:t>раскрывает основную мысль, вводит в круг рассматриваемых проблем. (60-70 слов)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Основная часть</a:t>
            </a:r>
            <a:r>
              <a:rPr lang="ru-RU" dirty="0"/>
              <a:t>. В этой части доказывается 2-3 тезиса. Здесь раскрывается идея сочинения и связанные с ней вопросы. (200-250)</a:t>
            </a:r>
          </a:p>
          <a:p>
            <a:pPr marL="0" indent="0">
              <a:buNone/>
            </a:pPr>
            <a:r>
              <a:rPr lang="ru-RU" dirty="0"/>
              <a:t>Это доказательство строится по принципу: тезис-доказательство-вывод- логический переход к новой мысли.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3. Заключение. </a:t>
            </a:r>
            <a:r>
              <a:rPr lang="ru-RU" dirty="0"/>
              <a:t>Здесь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dirty="0"/>
              <a:t>подводятся итоги, содержатся конечные выводы и оценки (40-60 слов)</a:t>
            </a:r>
          </a:p>
        </p:txBody>
      </p:sp>
    </p:spTree>
    <p:extLst>
      <p:ext uri="{BB962C8B-B14F-4D97-AF65-F5344CB8AC3E}">
        <p14:creationId xmlns:p14="http://schemas.microsoft.com/office/powerpoint/2010/main" val="44098161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63550"/>
          </a:xfrm>
        </p:spPr>
        <p:txBody>
          <a:bodyPr>
            <a:noAutofit/>
          </a:bodyPr>
          <a:lstStyle/>
          <a:p>
            <a:pPr algn="r"/>
            <a:r>
              <a:rPr lang="ru-RU" sz="3600" b="1" dirty="0">
                <a:solidFill>
                  <a:srgbClr val="C00000"/>
                </a:solidFill>
                <a:latin typeface="+mn-lt"/>
              </a:rPr>
              <a:t>Несколько советов по написанию сочинения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7818" y="914400"/>
            <a:ext cx="11984182" cy="5667375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</a:rPr>
              <a:t>Выберите тему</a:t>
            </a:r>
            <a:r>
              <a:rPr lang="ru-RU" sz="2400" dirty="0"/>
              <a:t>. Прочитайте все предложенные темы сочинений и выберите ту из них, в которой вы лучше ориентируетесь. 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</a:rPr>
              <a:t>Сформулируйте вопросы</a:t>
            </a:r>
            <a:r>
              <a:rPr lang="ru-RU" sz="2400" dirty="0"/>
              <a:t>, на которые можно дать ответы в ходе рассуждения.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</a:rPr>
              <a:t>Сформулируйте аргументы</a:t>
            </a:r>
            <a:r>
              <a:rPr lang="ru-RU" sz="2400" dirty="0"/>
              <a:t>, подтверждения и доказательства своей точки зрения. 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</a:rPr>
              <a:t>Работаем в черновике</a:t>
            </a:r>
            <a:r>
              <a:rPr lang="ru-RU" sz="2400" dirty="0"/>
              <a:t>. Пишем вступление, выделяя в нем проблемы и вопросы.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</a:rPr>
              <a:t>Работаем в черновике</a:t>
            </a:r>
            <a:r>
              <a:rPr lang="ru-RU" sz="2400" dirty="0"/>
              <a:t>. Пишем основную часть. Каждый тезис подкрепляйте аргументами.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</a:rPr>
              <a:t>Работаем в черновике</a:t>
            </a:r>
            <a:r>
              <a:rPr lang="ru-RU" sz="2400" dirty="0"/>
              <a:t>. Иногда лучше начать с основного текста, а не с вступления, чтобы в ходе рассуждения более четко сформулировать проблемы, вопросы и ответы на них.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</a:rPr>
              <a:t>Работаем в черновике</a:t>
            </a:r>
            <a:r>
              <a:rPr lang="ru-RU" sz="2400" dirty="0"/>
              <a:t>. Вступление и заключении должны быть логически связаны. 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</a:rPr>
              <a:t>Проверьте сочинение в черновике</a:t>
            </a:r>
            <a:r>
              <a:rPr lang="ru-RU" sz="2400" dirty="0"/>
              <a:t>. Исправьте речевые, орфографические, пунктуационные и другие ошибки. Сочинение следует проверять не менее 2 раз! 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</a:rPr>
              <a:t>Перепишите сочинение в бланк ответа</a:t>
            </a:r>
            <a:r>
              <a:rPr lang="ru-RU" sz="2400" dirty="0"/>
              <a:t>. Проверьте сочинение.</a:t>
            </a:r>
          </a:p>
          <a:p>
            <a:pPr marL="0" indent="0">
              <a:buNone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94065739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ctr">
              <a:lnSpc>
                <a:spcPct val="100000"/>
              </a:lnSpc>
              <a:spcBef>
                <a:spcPts val="100"/>
              </a:spcBef>
              <a:buNone/>
            </a:pPr>
            <a:r>
              <a:rPr lang="ru-RU" altLang="ru-RU" sz="5400" b="1" dirty="0">
                <a:solidFill>
                  <a:srgbClr val="344762"/>
                </a:solidFill>
              </a:rPr>
              <a:t>Всем выпускникам успешной сдачи  итогового сочинения!</a:t>
            </a:r>
            <a:endParaRPr lang="ru-RU" altLang="ru-RU" sz="5400" dirty="0">
              <a:solidFill>
                <a:prstClr val="black"/>
              </a:solidFill>
            </a:endParaRPr>
          </a:p>
          <a:p>
            <a:pPr marL="0" lvl="0" indent="0" algn="ctr">
              <a:lnSpc>
                <a:spcPct val="100000"/>
              </a:lnSpc>
              <a:spcBef>
                <a:spcPts val="100"/>
              </a:spcBef>
              <a:buNone/>
            </a:pPr>
            <a:r>
              <a:rPr lang="ru-RU" altLang="ru-RU" sz="5400" b="1" dirty="0">
                <a:solidFill>
                  <a:srgbClr val="344762"/>
                </a:solidFill>
              </a:rPr>
              <a:t>Всем –ЗАЧЁТ!</a:t>
            </a:r>
            <a:endParaRPr lang="ru-RU" altLang="ru-RU" sz="5400" dirty="0">
              <a:solidFill>
                <a:prstClr val="black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3597089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36" y="2181225"/>
            <a:ext cx="7189975" cy="414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870282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_rels/them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_rels/them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_rels/them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_rels/them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_rels/them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Натуральные материалы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rganic" id="{28CDC826-8792-45C0-861B-85EB3ADEDA33}" vid="{7DAC20F1-423D-49E2-BD0B-50532748BAD0}"/>
    </a:ext>
  </a:extLst>
</a:theme>
</file>

<file path=ppt/theme/theme3.xml><?xml version="1.0" encoding="utf-8"?>
<a:theme xmlns:a="http://schemas.openxmlformats.org/drawingml/2006/main" name="1_Натуральные материалы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rganic" id="{28CDC826-8792-45C0-861B-85EB3ADEDA33}" vid="{7DAC20F1-423D-49E2-BD0B-50532748BAD0}"/>
    </a:ext>
  </a:extLst>
</a:theme>
</file>

<file path=ppt/theme/theme4.xml><?xml version="1.0" encoding="utf-8"?>
<a:theme xmlns:a="http://schemas.openxmlformats.org/drawingml/2006/main" name="2_Натуральные материалы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rganic" id="{28CDC826-8792-45C0-861B-85EB3ADEDA33}" vid="{7DAC20F1-423D-49E2-BD0B-50532748BAD0}"/>
    </a:ext>
  </a:extLst>
</a:theme>
</file>

<file path=ppt/theme/theme5.xml><?xml version="1.0" encoding="utf-8"?>
<a:theme xmlns:a="http://schemas.openxmlformats.org/drawingml/2006/main" name="3_Натуральные материалы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rganic" id="{28CDC826-8792-45C0-861B-85EB3ADEDA33}" vid="{7DAC20F1-423D-49E2-BD0B-50532748BAD0}"/>
    </a:ext>
  </a:extLst>
</a:theme>
</file>

<file path=ppt/theme/theme6.xml><?xml version="1.0" encoding="utf-8"?>
<a:theme xmlns:a="http://schemas.openxmlformats.org/drawingml/2006/main" name="4_Натуральные материалы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rganic" id="{28CDC826-8792-45C0-861B-85EB3ADEDA33}" vid="{7DAC20F1-423D-49E2-BD0B-50532748BAD0}"/>
    </a:ext>
  </a:extLst>
</a:theme>
</file>

<file path=ppt/theme/theme7.xml><?xml version="1.0" encoding="utf-8"?>
<a:theme xmlns:a="http://schemas.openxmlformats.org/drawingml/2006/main" name="5_Натуральные материалы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779</TotalTime>
  <Words>1701</Words>
  <Application>Microsoft Office PowerPoint</Application>
  <PresentationFormat>Произвольный</PresentationFormat>
  <Paragraphs>191</Paragraphs>
  <Slides>37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7</vt:i4>
      </vt:variant>
      <vt:variant>
        <vt:lpstr>Заголовки слайдов</vt:lpstr>
      </vt:variant>
      <vt:variant>
        <vt:i4>37</vt:i4>
      </vt:variant>
    </vt:vector>
  </HeadingPairs>
  <TitlesOfParts>
    <vt:vector size="44" baseType="lpstr">
      <vt:lpstr>Тема Office</vt:lpstr>
      <vt:lpstr>Натуральные материалы</vt:lpstr>
      <vt:lpstr>1_Натуральные материалы</vt:lpstr>
      <vt:lpstr>2_Натуральные материалы</vt:lpstr>
      <vt:lpstr>3_Натуральные материалы</vt:lpstr>
      <vt:lpstr>4_Натуральные материалы</vt:lpstr>
      <vt:lpstr>5_Натуральные материалы</vt:lpstr>
      <vt:lpstr>Подготовка к итоговому сочинению по литературе  2025-2026</vt:lpstr>
      <vt:lpstr>ОБЩАЯ ИНФОРМАЦИЯ:</vt:lpstr>
      <vt:lpstr>Презентация PowerPoint</vt:lpstr>
      <vt:lpstr>Презентация PowerPoint</vt:lpstr>
      <vt:lpstr>Порядок проведения итогового сочинения (изложения) в образовательной организации </vt:lpstr>
      <vt:lpstr>Во время проведения итогового сочинения (изложения) на рабочем столе участников находятся: </vt:lpstr>
      <vt:lpstr>Во время проведения итогового сочинения (изложения) участникам итогового сочинения (изложения) запрещено иметь при себе </vt:lpstr>
      <vt:lpstr>Презентация PowerPoint</vt:lpstr>
      <vt:lpstr>Презентация PowerPoint</vt:lpstr>
      <vt:lpstr>Требование № 1.</vt:lpstr>
      <vt:lpstr>Требование № 2.</vt:lpstr>
      <vt:lpstr>Критерии оценивания сочинения.</vt:lpstr>
      <vt:lpstr> </vt:lpstr>
      <vt:lpstr>Критерии №1 и №2  являются основными</vt:lpstr>
      <vt:lpstr>Критерий № 1. «Соответствие теме» </vt:lpstr>
      <vt:lpstr>Критерий № 2.  «Аргументация.  Привлечение литературного материала» </vt:lpstr>
      <vt:lpstr>Критерий № 3  «Композиция и логика рассуждения»</vt:lpstr>
      <vt:lpstr>Критерий № 4  «Качество письменной речи»</vt:lpstr>
      <vt:lpstr>Критерий № 5 «Грамотность»</vt:lpstr>
      <vt:lpstr>Критерии оценивания сочинения.</vt:lpstr>
      <vt:lpstr>Результат ИТОГОВОГО СОЧИНЕНИЯ</vt:lpstr>
      <vt:lpstr> Разделы и подразделы закрытого банка тем  ИТОГОВОГО СОЧИНЕНИЯ В 2025/26 учебном году на экзамене будут только те темы, которые уже использовались в прошлые годы  (в закрытом банке ФИПИ их более полутора тысяч) </vt:lpstr>
      <vt:lpstr>1. Духовно-нравственные ориентиры в жизни человека</vt:lpstr>
      <vt:lpstr>2. Семья, общество, Отечество в жизни человека</vt:lpstr>
      <vt:lpstr>3. Природа и культура в жизни человека</vt:lpstr>
      <vt:lpstr>Раздел 1. Духовно-нравственные ориентиры в жизни человека</vt:lpstr>
      <vt:lpstr>Презентация PowerPoint</vt:lpstr>
      <vt:lpstr>Раздел 2. Семья, общество, Отечество в жизни человека  </vt:lpstr>
      <vt:lpstr>Литературные    аргументы   ко   2   разделу: </vt:lpstr>
      <vt:lpstr>Раздел 3. Природа и культура в жизни человека  </vt:lpstr>
      <vt:lpstr>Литературные    аргументы   к   3  разделу: </vt:lpstr>
      <vt:lpstr>Сколько тем будет представлено на выбор учащимся? </vt:lpstr>
      <vt:lpstr>Образец тем ИС  (2025-2026 учебный год):</vt:lpstr>
      <vt:lpstr>Структура сочинения</vt:lpstr>
      <vt:lpstr>Несколько советов по написанию сочинения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Админ</dc:creator>
  <cp:lastModifiedBy>Ольга</cp:lastModifiedBy>
  <cp:revision>196</cp:revision>
  <dcterms:created xsi:type="dcterms:W3CDTF">2020-08-29T07:15:19Z</dcterms:created>
  <dcterms:modified xsi:type="dcterms:W3CDTF">2025-11-23T14:43:55Z</dcterms:modified>
</cp:coreProperties>
</file>