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5" r:id="rId13"/>
    <p:sldId id="268" r:id="rId14"/>
    <p:sldId id="266" r:id="rId15"/>
    <p:sldId id="267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2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625" autoAdjust="0"/>
    <p:restoredTop sz="94660"/>
  </p:normalViewPr>
  <p:slideViewPr>
    <p:cSldViewPr>
      <p:cViewPr>
        <p:scale>
          <a:sx n="95" d="100"/>
          <a:sy n="95" d="100"/>
        </p:scale>
        <p:origin x="-34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11C9-0DDC-4F08-A642-5AC067BC7590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E134A-30E8-414A-BB0A-8930630F3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518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E134A-30E8-414A-BB0A-8930630F3FB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00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271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668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934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2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46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290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03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763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55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67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8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65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68144" y="1988840"/>
            <a:ext cx="3168352" cy="446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92899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116632"/>
            <a:ext cx="9217024" cy="17281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«Экологически чистая парковая зона ручья Безымянный»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4293" y="2058566"/>
            <a:ext cx="3312368" cy="428656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проекта:</a:t>
            </a:r>
          </a:p>
          <a:p>
            <a:pPr algn="l"/>
            <a:r>
              <a:rPr lang="ru-RU" dirty="0" err="1" smtClean="0">
                <a:solidFill>
                  <a:schemeClr val="bg1"/>
                </a:solidFill>
              </a:rPr>
              <a:t>Хибученко</a:t>
            </a:r>
            <a:r>
              <a:rPr lang="ru-RU" dirty="0" smtClean="0">
                <a:solidFill>
                  <a:schemeClr val="bg1"/>
                </a:solidFill>
              </a:rPr>
              <a:t> Наталья,</a:t>
            </a:r>
          </a:p>
          <a:p>
            <a:pPr algn="l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Руководители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проекта:</a:t>
            </a:r>
          </a:p>
          <a:p>
            <a:pPr algn="l"/>
            <a:r>
              <a:rPr lang="ru-RU" dirty="0">
                <a:solidFill>
                  <a:schemeClr val="bg1"/>
                </a:solidFill>
              </a:rPr>
              <a:t>Пшеничная Татьяна </a:t>
            </a:r>
            <a:r>
              <a:rPr lang="ru-RU" dirty="0" smtClean="0">
                <a:solidFill>
                  <a:schemeClr val="bg1"/>
                </a:solidFill>
              </a:rPr>
              <a:t>Александровна,</a:t>
            </a:r>
            <a:endParaRPr lang="ru-RU" dirty="0">
              <a:solidFill>
                <a:schemeClr val="bg1"/>
              </a:solidFill>
            </a:endParaRPr>
          </a:p>
          <a:p>
            <a:pPr algn="l"/>
            <a:r>
              <a:rPr lang="ru-RU" dirty="0">
                <a:solidFill>
                  <a:schemeClr val="bg1"/>
                </a:solidFill>
              </a:rPr>
              <a:t>у</a:t>
            </a:r>
            <a:r>
              <a:rPr lang="ru-RU" dirty="0" smtClean="0">
                <a:solidFill>
                  <a:schemeClr val="bg1"/>
                </a:solidFill>
              </a:rPr>
              <a:t>читель </a:t>
            </a:r>
            <a:r>
              <a:rPr lang="ru-RU" dirty="0" smtClean="0">
                <a:solidFill>
                  <a:schemeClr val="bg1"/>
                </a:solidFill>
              </a:rPr>
              <a:t>химии и </a:t>
            </a:r>
            <a:r>
              <a:rPr lang="ru-RU" dirty="0" smtClean="0">
                <a:solidFill>
                  <a:schemeClr val="bg1"/>
                </a:solidFill>
              </a:rPr>
              <a:t>биологии</a:t>
            </a: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C:\Users\Ученик\Desktop\IMG_55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563597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51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4) Определение СПАВ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Ученик\Desktop\IMG_48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76133"/>
            <a:ext cx="7344816" cy="537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8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942204"/>
              </p:ext>
            </p:extLst>
          </p:nvPr>
        </p:nvGraphicFramePr>
        <p:xfrm>
          <a:off x="323528" y="836712"/>
          <a:ext cx="8352928" cy="4775403"/>
        </p:xfrm>
        <a:graphic>
          <a:graphicData uri="http://schemas.openxmlformats.org/drawingml/2006/table">
            <a:tbl>
              <a:tblPr firstRow="1" firstCol="1" bandRow="1"/>
              <a:tblGrid>
                <a:gridCol w="2376264"/>
                <a:gridCol w="2101762"/>
                <a:gridCol w="1841869"/>
                <a:gridCol w="2033033"/>
              </a:tblGrid>
              <a:tr h="1049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Опыты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Результаты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Нормы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речной воды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Отклонения от нормы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49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Титрование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(Проверка на жёсткость)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15,6 </a:t>
                      </a:r>
                      <a:r>
                        <a:rPr lang="ru-RU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ммоль-экв</a:t>
                      </a: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 </a:t>
                      </a:r>
                      <a:r>
                        <a:rPr lang="ru-RU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ммоль-экв</a:t>
                      </a: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7,6 </a:t>
                      </a:r>
                      <a:r>
                        <a:rPr lang="ru-RU" sz="2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ммоль-экв</a:t>
                      </a: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Определение взвешенных веществ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10,5 мг</a:t>
                      </a: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3,5 мг</a:t>
                      </a:r>
                      <a:r>
                        <a:rPr lang="en-US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7мг</a:t>
                      </a: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754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Определение СПАВ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0,8 мг</a:t>
                      </a: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0,5 мг</a:t>
                      </a:r>
                      <a:r>
                        <a:rPr lang="en-US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2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0,3 мг</a:t>
                      </a: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045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предложения благоустройства парковой зоны ручья Безымянный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352928" cy="460851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Ежегодно проводить день чистки водоёма – 22 апреля, предварительно информировав жителей микрорайона листовками с датой и местом сбора;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 Установить мусорные контейнеры и скамейки;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Развить экологическую культуру населения с привлечением учащихся нашей школы;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 Посадить деревья и установить скворечники в «День птиц» с привлечением учащихся младших классов.</a:t>
            </a:r>
          </a:p>
        </p:txBody>
      </p:sp>
    </p:spTree>
    <p:extLst>
      <p:ext uri="{BB962C8B-B14F-4D97-AF65-F5344CB8AC3E}">
        <p14:creationId xmlns:p14="http://schemas.microsoft.com/office/powerpoint/2010/main" val="3917083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332656"/>
            <a:ext cx="8424936" cy="6120680"/>
          </a:xfrm>
          <a:prstGeom prst="roundRect">
            <a:avLst>
              <a:gd name="adj" fmla="val 11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Общая длина ручья Безымянного составляет 1 км 400 м от площади Народного Ополчения до ростовского зоопарка. Вдоль него можно высадить 14 ив белых, так как это дерево растет в светлом солнечном месте, в легких и средних суглинках, влаголюбивая, легко переносит близость грунтовых вод, с тем учетом, что одна крона покрывает 10 кв. м.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Расстояние между деревьями – 100 м. По одну и другую сторону от каждого дерева можно расположить по скамейке с урной. Итого скамеек и урн должно быть по 28 шт.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72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44824"/>
            <a:ext cx="8928992" cy="2736304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Общие затраты благоустройства парковой зоны: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060848"/>
            <a:ext cx="8784976" cy="4896544"/>
          </a:xfrm>
        </p:spPr>
        <p:txBody>
          <a:bodyPr/>
          <a:lstStyle/>
          <a:p>
            <a:r>
              <a:rPr lang="ru-RU" dirty="0" smtClean="0"/>
              <a:t>1) На саженцы ив белых – 28 тыс. руб.</a:t>
            </a:r>
          </a:p>
          <a:p>
            <a:r>
              <a:rPr lang="ru-RU" dirty="0" smtClean="0"/>
              <a:t>2) На скамейки – 336 тыс. руб.</a:t>
            </a:r>
          </a:p>
          <a:p>
            <a:r>
              <a:rPr lang="ru-RU" dirty="0" smtClean="0"/>
              <a:t>3) На урны – 42 тыс. руб.</a:t>
            </a:r>
          </a:p>
          <a:p>
            <a:pPr marL="0" indent="0" algn="r">
              <a:buNone/>
            </a:pPr>
            <a:r>
              <a:rPr lang="ru-RU" dirty="0" smtClean="0"/>
              <a:t>Всего – 406 тыс. руб. </a:t>
            </a:r>
            <a:r>
              <a:rPr lang="ru-RU" sz="2400" dirty="0" smtClean="0"/>
              <a:t>(с учетом цен декабря 2016 года)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9068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Мероприятия по оздоровлению и восстановлению вод Ростова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Расчистка рек;</a:t>
            </a:r>
          </a:p>
          <a:p>
            <a:r>
              <a:rPr lang="ru-RU" dirty="0" smtClean="0"/>
              <a:t>Укрепление берегов;</a:t>
            </a:r>
          </a:p>
          <a:p>
            <a:r>
              <a:rPr lang="ru-RU" dirty="0" smtClean="0"/>
              <a:t>Создание, расширение </a:t>
            </a:r>
            <a:r>
              <a:rPr lang="ru-RU" dirty="0" err="1" smtClean="0"/>
              <a:t>водоохранных</a:t>
            </a:r>
            <a:r>
              <a:rPr lang="ru-RU" dirty="0" smtClean="0"/>
              <a:t> зон и прибрежных защитных полос водных объектов;</a:t>
            </a:r>
          </a:p>
          <a:p>
            <a:r>
              <a:rPr lang="ru-RU" dirty="0" smtClean="0"/>
              <a:t>Внедрение инновационных средств очистки воды;</a:t>
            </a:r>
          </a:p>
          <a:p>
            <a:r>
              <a:rPr lang="ru-RU" dirty="0" smtClean="0"/>
              <a:t>Ужесточение требований для сбрасываемой воды;</a:t>
            </a:r>
          </a:p>
          <a:p>
            <a:r>
              <a:rPr lang="ru-RU" dirty="0" smtClean="0"/>
              <a:t>Ужесточение штрафных санкций за загрязнение водных ресурсов;</a:t>
            </a:r>
          </a:p>
          <a:p>
            <a:r>
              <a:rPr lang="ru-RU" dirty="0" smtClean="0"/>
              <a:t>Развитие системы экологического мониторинга;</a:t>
            </a:r>
          </a:p>
          <a:p>
            <a:r>
              <a:rPr lang="ru-RU" dirty="0" smtClean="0"/>
              <a:t>Развитие методов прогнозирования количественного и качественного состояния водных ресурсов и информирования населения о нём.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359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352928" cy="62646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	Наш проект долгосрочный, реализация проекта рассчитана на два года с октября 2016 года до мая 2018. </a:t>
            </a:r>
          </a:p>
          <a:p>
            <a:pPr marL="0" indent="0">
              <a:buNone/>
            </a:pPr>
            <a:r>
              <a:rPr lang="ru-RU" dirty="0" smtClean="0"/>
              <a:t>	Проект имеет прогрессивный характер, даёт толчок для любознательности проявления интереса к познавательной деятельности и научной работе.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Таким образом, наш проект становится частью учебно-воспитательного процесса школы и университета, позволяет добиться значительного улучшения качества образования и воспитать поколение, способное обеспечить прогресс общества и выживания цивилизации!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6632"/>
            <a:ext cx="8784976" cy="640871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792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7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307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и задачи: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5683852" cy="446449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Предусмотреть оценку экологического состояния и оздоровления окружающей среды, изучить свойство воды в ручье Безымянном, провести профилактическую работу по очистке сточных вод;</a:t>
            </a:r>
          </a:p>
          <a:p>
            <a:r>
              <a:rPr lang="ru-RU" dirty="0" smtClean="0"/>
              <a:t>Обобщить и углубить знания о влиянии окружающей среды для создания парковой зоны в районе ручья Безымянный;</a:t>
            </a:r>
          </a:p>
          <a:p>
            <a:r>
              <a:rPr lang="ru-RU" dirty="0" smtClean="0"/>
              <a:t>Провести профилактическую (исследовательскую) работу по изучению экологического состояния воды в ручье;</a:t>
            </a:r>
          </a:p>
          <a:p>
            <a:r>
              <a:rPr lang="ru-RU" dirty="0" smtClean="0"/>
              <a:t>По результатам работ составить план отчета.</a:t>
            </a:r>
            <a:endParaRPr lang="ru-RU" dirty="0"/>
          </a:p>
        </p:txBody>
      </p:sp>
      <p:pic>
        <p:nvPicPr>
          <p:cNvPr id="1026" name="Picture 2" descr="C:\Users\user\Desktop\IMG_48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51311" y="1916835"/>
            <a:ext cx="685800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583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1052736"/>
            <a:ext cx="8640960" cy="5688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1117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и материалы: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030019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Теоретические</a:t>
            </a:r>
            <a:r>
              <a:rPr lang="ru-RU" dirty="0" smtClean="0">
                <a:solidFill>
                  <a:schemeClr val="bg1"/>
                </a:solidFill>
              </a:rPr>
              <a:t> - изучение и анализ собранной информации из различных источников;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Эмпирические</a:t>
            </a:r>
            <a:r>
              <a:rPr lang="ru-RU" dirty="0" smtClean="0">
                <a:solidFill>
                  <a:schemeClr val="bg1"/>
                </a:solidFill>
              </a:rPr>
              <a:t> – наблюдение, описание, измерение, эксперимент, анализ причинно-следственных связей, обобщение материала;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Статистические</a:t>
            </a:r>
            <a:r>
              <a:rPr lang="ru-RU" dirty="0" smtClean="0">
                <a:solidFill>
                  <a:schemeClr val="bg1"/>
                </a:solidFill>
              </a:rPr>
              <a:t> – анализ и обработка, результатов исследований и экспериментов</a:t>
            </a:r>
          </a:p>
          <a:p>
            <a:r>
              <a:rPr lang="ru-RU" b="1" dirty="0">
                <a:solidFill>
                  <a:schemeClr val="bg1"/>
                </a:solidFill>
              </a:rPr>
              <a:t>Метод исследования:</a:t>
            </a:r>
          </a:p>
          <a:p>
            <a:r>
              <a:rPr lang="ru-RU" dirty="0">
                <a:solidFill>
                  <a:schemeClr val="bg1"/>
                </a:solidFill>
              </a:rPr>
              <a:t> Изучение и анализ воды; эксперимент; лабораторный опыт;  обработка и анализ полученных данных.</a:t>
            </a:r>
          </a:p>
          <a:p>
            <a:r>
              <a:rPr lang="ru-RU" dirty="0">
                <a:solidFill>
                  <a:schemeClr val="bg1"/>
                </a:solidFill>
              </a:rPr>
              <a:t>Этапы работы:</a:t>
            </a:r>
          </a:p>
          <a:p>
            <a:r>
              <a:rPr lang="ru-RU" dirty="0">
                <a:solidFill>
                  <a:schemeClr val="bg1"/>
                </a:solidFill>
              </a:rPr>
              <a:t> 1) изучали необходимую литературу, подготавливали материалы и оборудование для опытов;</a:t>
            </a:r>
          </a:p>
          <a:p>
            <a:r>
              <a:rPr lang="ru-RU" dirty="0">
                <a:solidFill>
                  <a:schemeClr val="bg1"/>
                </a:solidFill>
              </a:rPr>
              <a:t>2)Эксперименты ;</a:t>
            </a:r>
          </a:p>
          <a:p>
            <a:r>
              <a:rPr lang="ru-RU" dirty="0">
                <a:solidFill>
                  <a:schemeClr val="bg1"/>
                </a:solidFill>
              </a:rPr>
              <a:t>3)Провели анкетирования местных жителей;</a:t>
            </a:r>
          </a:p>
          <a:p>
            <a:r>
              <a:rPr lang="ru-RU" dirty="0">
                <a:solidFill>
                  <a:schemeClr val="bg1"/>
                </a:solidFill>
              </a:rPr>
              <a:t>4)Изучили их результаты и сделали выводы.</a:t>
            </a:r>
          </a:p>
          <a:p>
            <a:endParaRPr lang="ru-RU" dirty="0" smtClean="0">
              <a:solidFill>
                <a:srgbClr val="392F23"/>
              </a:solidFill>
            </a:endParaRPr>
          </a:p>
          <a:p>
            <a:endParaRPr lang="ru-RU" dirty="0">
              <a:solidFill>
                <a:srgbClr val="392F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8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480720" cy="4202703"/>
          </a:xfrm>
        </p:spPr>
        <p:txBody>
          <a:bodyPr>
            <a:normAutofit/>
          </a:bodyPr>
          <a:lstStyle/>
          <a:p>
            <a:r>
              <a:rPr lang="ru-RU" b="1" dirty="0"/>
              <a:t>Оборудование: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 </a:t>
            </a:r>
            <a:r>
              <a:rPr lang="ru-RU" sz="2000" dirty="0"/>
              <a:t>КФК – 3</a:t>
            </a:r>
            <a:br>
              <a:rPr lang="ru-RU" sz="2000" dirty="0"/>
            </a:br>
            <a:r>
              <a:rPr lang="ru-RU" sz="2000" dirty="0"/>
              <a:t> Водоструйный насос</a:t>
            </a:r>
            <a:br>
              <a:rPr lang="ru-RU" sz="2000" dirty="0"/>
            </a:br>
            <a:r>
              <a:rPr lang="ru-RU" sz="2000" dirty="0"/>
              <a:t> Лабораторное    </a:t>
            </a:r>
            <a:r>
              <a:rPr lang="ru-RU" sz="2000" dirty="0" smtClean="0"/>
              <a:t>оборудование</a:t>
            </a:r>
            <a:br>
              <a:rPr lang="ru-RU" sz="2000" dirty="0" smtClean="0"/>
            </a:br>
            <a:r>
              <a:rPr lang="ru-RU" sz="2000" dirty="0" smtClean="0"/>
              <a:t> (пробирки, колбы, фильтры и т.д.)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051" name="Picture 3" descr="C:\Users\Ученик\Desktop\IMG_29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4260248" cy="269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3888432" cy="269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198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 rot="216000000">
            <a:off x="107502" y="116632"/>
            <a:ext cx="8928993" cy="6624736"/>
          </a:xfrm>
          <a:prstGeom prst="roundRect">
            <a:avLst>
              <a:gd name="adj" fmla="val 9574"/>
            </a:avLst>
          </a:prstGeom>
          <a:solidFill>
            <a:schemeClr val="bg1"/>
          </a:solidFill>
          <a:ln w="47625">
            <a:solidFill>
              <a:schemeClr val="accent1">
                <a:shade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48"/>
            <a:ext cx="7848872" cy="8766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загрязнений: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219256" cy="233285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1) Тяжелыми металлами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2) Радиоактивными веществами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3) Неорганические загрязнения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4) Канализационные стоки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5) Синтетические поверхностно-активные вещества (СПАВ)</a:t>
            </a:r>
          </a:p>
        </p:txBody>
      </p:sp>
      <p:pic>
        <p:nvPicPr>
          <p:cNvPr id="5122" name="Picture 2" descr="C:\Users\Ученик\Desktop\ВОНЮЧ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77330"/>
            <a:ext cx="4248472" cy="318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Ученик\Desktop\IMG_28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177330"/>
            <a:ext cx="4082620" cy="318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694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905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Анкетирование: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64" y="476672"/>
            <a:ext cx="8424936" cy="6093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/>
              <a:t>Опрошено – 94 человека</a:t>
            </a:r>
          </a:p>
          <a:p>
            <a:pPr marL="0" indent="0">
              <a:buNone/>
            </a:pPr>
            <a:r>
              <a:rPr lang="ru-RU" sz="1400" dirty="0" smtClean="0"/>
              <a:t>Мужчины – 53 человека</a:t>
            </a:r>
          </a:p>
          <a:p>
            <a:pPr marL="0" indent="0">
              <a:buNone/>
            </a:pPr>
            <a:r>
              <a:rPr lang="ru-RU" sz="1400" dirty="0" smtClean="0"/>
              <a:t>Женщины – 41 человек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b="1" dirty="0" smtClean="0"/>
              <a:t>1) Как Вы думаете, какова экологическая обстановка нашего района?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	а) очень плохая – 66 человек</a:t>
            </a:r>
          </a:p>
          <a:p>
            <a:pPr marL="0" indent="0">
              <a:buNone/>
            </a:pPr>
            <a:r>
              <a:rPr lang="ru-RU" sz="1400" dirty="0"/>
              <a:t>	</a:t>
            </a:r>
            <a:r>
              <a:rPr lang="ru-RU" sz="1400" dirty="0" smtClean="0"/>
              <a:t>б) хорошая – 0 человек</a:t>
            </a:r>
          </a:p>
          <a:p>
            <a:pPr marL="0" indent="0">
              <a:buNone/>
            </a:pPr>
            <a:r>
              <a:rPr lang="ru-RU" sz="1400" dirty="0" smtClean="0"/>
              <a:t>	в) так себе – 28 человек</a:t>
            </a:r>
          </a:p>
          <a:p>
            <a:pPr marL="0" indent="0">
              <a:buNone/>
            </a:pPr>
            <a:r>
              <a:rPr lang="ru-RU" sz="1400" b="1" dirty="0" smtClean="0"/>
              <a:t>2) Выполняются ли санитарно-эпидемиологические нормы в районе протекающей речки?</a:t>
            </a:r>
          </a:p>
          <a:p>
            <a:pPr marL="0" indent="0">
              <a:buNone/>
            </a:pPr>
            <a:r>
              <a:rPr lang="ru-RU" sz="1400" dirty="0"/>
              <a:t>	</a:t>
            </a:r>
            <a:r>
              <a:rPr lang="ru-RU" sz="1400" dirty="0" smtClean="0"/>
              <a:t>а) да – 3 человека</a:t>
            </a:r>
          </a:p>
          <a:p>
            <a:pPr marL="0" indent="0">
              <a:buNone/>
            </a:pPr>
            <a:r>
              <a:rPr lang="ru-RU" sz="1400" dirty="0"/>
              <a:t>	</a:t>
            </a:r>
            <a:r>
              <a:rPr lang="ru-RU" sz="1400" dirty="0" smtClean="0"/>
              <a:t>б) нет – 91 человек</a:t>
            </a:r>
          </a:p>
          <a:p>
            <a:pPr marL="0" indent="0">
              <a:buNone/>
            </a:pPr>
            <a:r>
              <a:rPr lang="ru-RU" sz="1400" b="1" dirty="0" smtClean="0"/>
              <a:t>3) Какие эмоции у Вас вызывает отношение людей к этому водоёму?</a:t>
            </a:r>
          </a:p>
          <a:p>
            <a:pPr marL="0" indent="0">
              <a:buNone/>
            </a:pPr>
            <a:r>
              <a:rPr lang="ru-RU" sz="1400" dirty="0"/>
              <a:t>	</a:t>
            </a:r>
            <a:r>
              <a:rPr lang="ru-RU" sz="1400" dirty="0" smtClean="0"/>
              <a:t>а) злость – 39 человек</a:t>
            </a:r>
          </a:p>
          <a:p>
            <a:pPr marL="0" indent="0">
              <a:buNone/>
            </a:pPr>
            <a:r>
              <a:rPr lang="ru-RU" sz="1400" dirty="0"/>
              <a:t>	</a:t>
            </a:r>
            <a:r>
              <a:rPr lang="ru-RU" sz="1400" dirty="0" smtClean="0"/>
              <a:t>б) крайнее недовольство – 41 человек</a:t>
            </a:r>
          </a:p>
          <a:p>
            <a:pPr marL="0" indent="0">
              <a:buNone/>
            </a:pPr>
            <a:r>
              <a:rPr lang="ru-RU" sz="1400" dirty="0"/>
              <a:t>	</a:t>
            </a:r>
            <a:r>
              <a:rPr lang="ru-RU" sz="1400" dirty="0" smtClean="0"/>
              <a:t>в) нейтрально – 14 человек</a:t>
            </a:r>
          </a:p>
          <a:p>
            <a:pPr marL="0" indent="0">
              <a:buNone/>
            </a:pPr>
            <a:r>
              <a:rPr lang="ru-RU" sz="1400" b="1" dirty="0" smtClean="0"/>
              <a:t>4) Приносит ли угрозу здоровью загрязненная вода?</a:t>
            </a:r>
          </a:p>
          <a:p>
            <a:pPr marL="0" indent="0">
              <a:buNone/>
            </a:pPr>
            <a:r>
              <a:rPr lang="ru-RU" sz="1400" dirty="0"/>
              <a:t>	</a:t>
            </a:r>
            <a:r>
              <a:rPr lang="ru-RU" sz="1400" dirty="0" smtClean="0"/>
              <a:t>а) безусловно – 94 человека</a:t>
            </a:r>
          </a:p>
          <a:p>
            <a:pPr marL="0" indent="0">
              <a:buNone/>
            </a:pPr>
            <a:r>
              <a:rPr lang="ru-RU" sz="1400" dirty="0"/>
              <a:t>	</a:t>
            </a:r>
            <a:r>
              <a:rPr lang="ru-RU" sz="1400" dirty="0" smtClean="0"/>
              <a:t>б) нет – 0 человек</a:t>
            </a:r>
          </a:p>
          <a:p>
            <a:pPr marL="0" indent="0">
              <a:buNone/>
            </a:pPr>
            <a:r>
              <a:rPr lang="ru-RU" sz="1400" b="1" dirty="0" smtClean="0"/>
              <a:t>5) Готовы ли Вы выйти на день чистки водоёма?</a:t>
            </a:r>
          </a:p>
          <a:p>
            <a:pPr marL="0" indent="0">
              <a:buNone/>
            </a:pPr>
            <a:r>
              <a:rPr lang="ru-RU" sz="1400" dirty="0"/>
              <a:t>	</a:t>
            </a:r>
            <a:r>
              <a:rPr lang="ru-RU" sz="1400" dirty="0" smtClean="0"/>
              <a:t>а) да – 85 человек</a:t>
            </a:r>
          </a:p>
          <a:p>
            <a:pPr marL="0" indent="0">
              <a:buNone/>
            </a:pPr>
            <a:r>
              <a:rPr lang="ru-RU" sz="1400" dirty="0"/>
              <a:t>	</a:t>
            </a:r>
            <a:r>
              <a:rPr lang="ru-RU" sz="1400" dirty="0" smtClean="0"/>
              <a:t>б) нет – 9 человек</a:t>
            </a:r>
          </a:p>
          <a:p>
            <a:pPr marL="0" indent="0">
              <a:buNone/>
            </a:pPr>
            <a:r>
              <a:rPr lang="ru-RU" sz="1400" b="1" dirty="0" smtClean="0"/>
              <a:t>6) Нравится ли Вам идея благоустройства парковой зоны в этом районе?</a:t>
            </a:r>
          </a:p>
          <a:p>
            <a:pPr marL="0" indent="0">
              <a:buNone/>
            </a:pPr>
            <a:r>
              <a:rPr lang="ru-RU" sz="1400" dirty="0"/>
              <a:t>	</a:t>
            </a:r>
            <a:r>
              <a:rPr lang="ru-RU" sz="1400" dirty="0" smtClean="0"/>
              <a:t>а) конечно – 94 человека</a:t>
            </a:r>
          </a:p>
          <a:p>
            <a:pPr marL="0" indent="0">
              <a:buNone/>
            </a:pPr>
            <a:r>
              <a:rPr lang="ru-RU" sz="1400" dirty="0" smtClean="0"/>
              <a:t>	б) нет – 0 человек</a:t>
            </a:r>
          </a:p>
          <a:p>
            <a:pPr marL="0" indent="0">
              <a:buNone/>
            </a:pPr>
            <a:r>
              <a:rPr lang="ru-RU" sz="1400" dirty="0"/>
              <a:t>	</a:t>
            </a:r>
            <a:endParaRPr lang="ru-RU" sz="1400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4466" y="476672"/>
            <a:ext cx="2131888" cy="893959"/>
          </a:xfrm>
          <a:prstGeom prst="roundRect">
            <a:avLst/>
          </a:prstGeom>
          <a:noFill/>
          <a:ln>
            <a:solidFill>
              <a:srgbClr val="392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030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94096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 природной воды: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76064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1) Определение рН.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C:\Users\Ученик\Desktop\IMG_4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7"/>
            <a:ext cx="7272808" cy="484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9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2) Титрование (проверка на жесткость)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Ученик\Desktop\титрование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3600400" cy="491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Ученик\Desktop\IMG_27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3672408" cy="491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679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3) Определение взвешенных веществ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F:\Новая папка\химия проект оригинал\Новая папка\IMG_27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7864" y="2170728"/>
            <a:ext cx="5230234" cy="357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05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601</Words>
  <Application>Microsoft Office PowerPoint</Application>
  <PresentationFormat>Экран (4:3)</PresentationFormat>
  <Paragraphs>108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«Экологически чистая парковая зона ручья Безымянный»</vt:lpstr>
      <vt:lpstr>Цели и задачи:</vt:lpstr>
      <vt:lpstr>Методы и материалы:</vt:lpstr>
      <vt:lpstr>Оборудование:   КФК – 3  Водоструйный насос  Лабораторное    оборудование  (пробирки, колбы, фильтры и т.д.)  </vt:lpstr>
      <vt:lpstr>Виды загрязнений:</vt:lpstr>
      <vt:lpstr>Анкетирование:</vt:lpstr>
      <vt:lpstr>Исследования природной воды: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предложения благоустройства парковой зоны ручья Безымянный</vt:lpstr>
      <vt:lpstr>Презентация PowerPoint</vt:lpstr>
      <vt:lpstr>Общие затраты благоустройства парковой зоны:</vt:lpstr>
      <vt:lpstr>Мероприятия по оздоровлению и восстановлению вод Ростова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«Экологически чистая парковая зона ручья Безымянный»</dc:title>
  <dc:creator>Учитель</dc:creator>
  <cp:lastModifiedBy>Ольга</cp:lastModifiedBy>
  <cp:revision>32</cp:revision>
  <dcterms:created xsi:type="dcterms:W3CDTF">2017-01-26T09:00:30Z</dcterms:created>
  <dcterms:modified xsi:type="dcterms:W3CDTF">2017-04-13T05:28:38Z</dcterms:modified>
</cp:coreProperties>
</file>