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</p:sldMasterIdLst>
  <p:sldIdLst>
    <p:sldId id="256" r:id="rId8"/>
    <p:sldId id="287" r:id="rId9"/>
    <p:sldId id="258" r:id="rId10"/>
    <p:sldId id="259" r:id="rId11"/>
    <p:sldId id="288" r:id="rId12"/>
    <p:sldId id="290" r:id="rId13"/>
    <p:sldId id="292" r:id="rId14"/>
    <p:sldId id="294" r:id="rId15"/>
    <p:sldId id="264" r:id="rId16"/>
    <p:sldId id="265" r:id="rId17"/>
    <p:sldId id="266" r:id="rId18"/>
    <p:sldId id="267" r:id="rId19"/>
    <p:sldId id="298" r:id="rId20"/>
    <p:sldId id="314" r:id="rId21"/>
    <p:sldId id="315" r:id="rId22"/>
    <p:sldId id="316" r:id="rId23"/>
    <p:sldId id="317" r:id="rId24"/>
    <p:sldId id="318" r:id="rId25"/>
    <p:sldId id="319" r:id="rId26"/>
    <p:sldId id="268" r:id="rId27"/>
    <p:sldId id="307" r:id="rId28"/>
    <p:sldId id="308" r:id="rId29"/>
    <p:sldId id="309" r:id="rId30"/>
    <p:sldId id="310" r:id="rId31"/>
    <p:sldId id="311" r:id="rId32"/>
    <p:sldId id="299" r:id="rId33"/>
    <p:sldId id="300" r:id="rId34"/>
    <p:sldId id="301" r:id="rId35"/>
    <p:sldId id="302" r:id="rId36"/>
    <p:sldId id="303" r:id="rId37"/>
    <p:sldId id="304" r:id="rId38"/>
    <p:sldId id="312" r:id="rId39"/>
    <p:sldId id="313" r:id="rId40"/>
    <p:sldId id="274" r:id="rId41"/>
    <p:sldId id="278" r:id="rId42"/>
    <p:sldId id="306" r:id="rId43"/>
    <p:sldId id="28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638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71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011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784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56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265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28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78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810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964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89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189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78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011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3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1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0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89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14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5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0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8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86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9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9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78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76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95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70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62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56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21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26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57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12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22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57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09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65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98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8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18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7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7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20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54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37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44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90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8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33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2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65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08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05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4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76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58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46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4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83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8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4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3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46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58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43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80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77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9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13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85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1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9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351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1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74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79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22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30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72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9405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24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44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01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099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170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862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171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28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14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487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714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0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366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797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339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13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35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632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960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10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21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592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6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8082-8257-440D-A287-397D02E05850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3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9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11/23/2025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69817" y="1122363"/>
            <a:ext cx="10432473" cy="2387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 по литературе </a:t>
            </a:r>
            <a:b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45386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Требование №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392"/>
            <a:ext cx="10515600" cy="47965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  «Объем итогового сочинения».</a:t>
            </a:r>
            <a:endParaRPr lang="ru-RU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Рекомендуемое количество слов – от 350.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Максимальное количество слов в сочинении не устанавливается.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u="sng" dirty="0"/>
              <a:t>Если в сочинении менее 250 слов </a:t>
            </a:r>
            <a:r>
              <a:rPr lang="ru-RU" dirty="0"/>
              <a:t>(в подсчёт включаются все слова, в том числе и служебные), </a:t>
            </a:r>
            <a:r>
              <a:rPr lang="ru-RU" sz="3200" i="1" u="sng" dirty="0"/>
              <a:t>то выставляется «незачет»</a:t>
            </a:r>
            <a:r>
              <a:rPr lang="ru-RU" sz="3200" i="1" dirty="0"/>
              <a:t> </a:t>
            </a:r>
            <a:r>
              <a:rPr lang="ru-RU" dirty="0"/>
              <a:t>за невыполнение требования № 1 и «незачет» за работу в целом (</a:t>
            </a:r>
            <a:r>
              <a:rPr lang="ru-RU" sz="3200" i="1" u="sng" dirty="0"/>
              <a:t>такое итоговое сочинение не проверяется </a:t>
            </a:r>
            <a:r>
              <a:rPr lang="ru-RU" sz="3200" i="1" dirty="0"/>
              <a:t>по </a:t>
            </a:r>
            <a:r>
              <a:rPr lang="ru-RU" dirty="0"/>
              <a:t>требованию № 2 «Самостоятельность написания итогового сочинения (изложения)» и критериям оценивания).</a:t>
            </a:r>
          </a:p>
        </p:txBody>
      </p:sp>
    </p:spTree>
    <p:extLst>
      <p:ext uri="{BB962C8B-B14F-4D97-AF65-F5344CB8AC3E}">
        <p14:creationId xmlns:p14="http://schemas.microsoft.com/office/powerpoint/2010/main" val="134722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4254"/>
            <a:ext cx="11702562" cy="55527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«Самостоятельность написания итогового сочинения»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Итоговое сочинение выполняется самостоятельно.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Допускается прямое или косвенное цитирование с обязательной ссылкой на источник (ссылка дается в свободной форме).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Объем цитирования не должен превышать объем собственного текста участника.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i="1" u="sng" dirty="0"/>
              <a:t>Если сочинение признано несамостоятельным</a:t>
            </a:r>
            <a:r>
              <a:rPr lang="ru-RU" sz="3200" dirty="0"/>
              <a:t>, то выставляется «незачет» за невыполнение требования № 2 и «незачет» за работу в целом (</a:t>
            </a:r>
            <a:r>
              <a:rPr lang="ru-RU" sz="3500" i="1" u="sng" dirty="0"/>
              <a:t>такое сочинение не проверяется </a:t>
            </a:r>
            <a:r>
              <a:rPr lang="ru-RU" sz="3200" dirty="0"/>
              <a:t>по критериям оценивания).</a:t>
            </a:r>
            <a:endParaRPr lang="ru-RU" sz="3200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2591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Требование №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1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Критерии оценивания сочинения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49020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</a:rPr>
              <a:t>Сочинение оценивается по пяти критериям: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u="sng" dirty="0"/>
              <a:t>Соответствие теме</a:t>
            </a:r>
          </a:p>
          <a:p>
            <a:pPr marL="0" indent="0" algn="just">
              <a:buNone/>
            </a:pPr>
            <a:r>
              <a:rPr lang="ru-RU" sz="3600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pPr marL="0" indent="0">
              <a:buNone/>
            </a:pPr>
            <a:r>
              <a:rPr lang="ru-RU" sz="3600" b="1" u="sng" dirty="0"/>
              <a:t>2. Аргументация. Привлечение литературного материала.</a:t>
            </a:r>
          </a:p>
          <a:p>
            <a:pPr marL="0" indent="0">
              <a:buNone/>
            </a:pPr>
            <a:r>
              <a:rPr lang="ru-RU" sz="3600" dirty="0"/>
              <a:t>Чтобы получить зачет, нужно привести минимум 1 литературный аргумент — из русской классики, школьной программы или мировой литературы. Главное — написать развернутый аргумент, который подтвердит ваше мнение.</a:t>
            </a:r>
          </a:p>
        </p:txBody>
      </p:sp>
    </p:spTree>
    <p:extLst>
      <p:ext uri="{BB962C8B-B14F-4D97-AF65-F5344CB8AC3E}">
        <p14:creationId xmlns:p14="http://schemas.microsoft.com/office/powerpoint/2010/main" val="146847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002434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" y="166255"/>
            <a:ext cx="12004963" cy="652332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prstClr val="black"/>
                </a:solidFill>
              </a:rPr>
              <a:t>3. Композиция и логика рассуждения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Чтобы получить балл по этому критерию, следует  использовать классическую структуру сочинения.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</a:rPr>
              <a:t> 5 абзацев</a:t>
            </a:r>
            <a:r>
              <a:rPr lang="ru-RU" sz="2400" i="1" dirty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вступление (тезис)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собственное мнение, которое будем доказывать аргументами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аргумент 1 (доказательство и </a:t>
            </a:r>
            <a:r>
              <a:rPr lang="ru-RU" sz="2400" i="1" dirty="0" err="1">
                <a:solidFill>
                  <a:srgbClr val="000000"/>
                </a:solidFill>
              </a:rPr>
              <a:t>микровывод</a:t>
            </a:r>
            <a:r>
              <a:rPr lang="ru-RU" sz="2400" i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аргумент 2 (доказательство или контраргумент + </a:t>
            </a:r>
            <a:r>
              <a:rPr lang="ru-RU" sz="2400" i="1" dirty="0" err="1">
                <a:solidFill>
                  <a:srgbClr val="000000"/>
                </a:solidFill>
              </a:rPr>
              <a:t>микровывод</a:t>
            </a:r>
            <a:r>
              <a:rPr lang="ru-RU" sz="2400" i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вывод (итог рассуждений)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</a:rPr>
              <a:t>Если сочинение выстроено логично и в нем есть абзацное членение, то данный критерий засчитают.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prstClr val="black"/>
                </a:solidFill>
              </a:rPr>
              <a:t>4. Качество письменной речи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Если всё настолько плохо, что речевые ошибки затрудняют понимание смысла сочинения, ставят «незачёт», если мысль ясна — «зачёт».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prstClr val="black"/>
                </a:solidFill>
              </a:rPr>
              <a:t>5.Грамотность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«Незачёт» поставят, если на 100 слов приходится в сумме более пяти ошибок: грамматических, орфографических, пунктуационных. </a:t>
            </a:r>
          </a:p>
          <a:p>
            <a:pPr marL="0" lvl="0" indent="0">
              <a:buNone/>
            </a:pPr>
            <a:endParaRPr lang="ru-RU" sz="1800" b="1" u="sng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71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№1 и №2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основными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Для получения «зачёта» за итоговое сочинение необходимо получить «зачёт» по критериям № 1 и № 2 (выставление «незачёта» по одному из этих критериев автоматически ведет к «незачёту» за работу в целом), а также дополнительно «зачёт» по одному 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0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1. «Соответствие теме»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т.п.).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5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3532"/>
            <a:ext cx="10911840" cy="16239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2.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65079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критерий нацеливает на проверку умения строить рассуждение, доказывать свою позицию, формулируя аргументы и подкрепляя их примерами из опубликованных литературных произведений. Можно привлекать художественную, документальную, мемуарную, публицистическую, научную и научно-популярную литературу (в том числе философскую, психологическую, литературоведческую, искусствоведческую), дневники, очерки, литературную критику и другие произведения отечественной и мировой литературы (достаточно опоры на один текст).</a:t>
            </a:r>
          </a:p>
        </p:txBody>
      </p:sp>
    </p:spTree>
    <p:extLst>
      <p:ext uri="{BB962C8B-B14F-4D97-AF65-F5344CB8AC3E}">
        <p14:creationId xmlns:p14="http://schemas.microsoft.com/office/powerpoint/2010/main" val="132045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3 </a:t>
            </a:r>
            <a:r>
              <a:rPr lang="ru-RU" sz="40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 логика рассуждения»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76883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 экзамена должен выдерживать соотношение между тезисом и доказательствами. «Незачет» ставится при условии, если грубые логические нарушения мешают пониманию смысла сказанного или отсутствует тезисно-доказательная часть.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Критерий № 4 </a:t>
            </a:r>
            <a:r>
              <a:rPr lang="ru-RU" sz="4000" b="1" i="0" dirty="0" smtClean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sz="4000" b="1" i="0" dirty="0" smtClean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4000" b="1" i="0" dirty="0" smtClean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«</a:t>
            </a:r>
            <a:r>
              <a:rPr lang="ru-RU" sz="40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Качество письменной речи»</a:t>
            </a:r>
            <a:endParaRPr lang="ru-RU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 «Незачет» ставится при условии, если низкое качество речи (в том числе речевые ошибки) существенно затрудняет понимание смысла сочинения.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6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5 «Грамотность»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ставится при условии, если на 100 слов в среднем приходится в сумме более пяти ошибок: грамматических, орфографических, пунктуационных.</a:t>
            </a:r>
          </a:p>
        </p:txBody>
      </p:sp>
    </p:spTree>
    <p:extLst>
      <p:ext uri="{BB962C8B-B14F-4D97-AF65-F5344CB8AC3E}">
        <p14:creationId xmlns:p14="http://schemas.microsoft.com/office/powerpoint/2010/main" val="283209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382000" cy="639762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ОБЩАЯ ИНФОРМАЦИЯ: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4" y="914400"/>
            <a:ext cx="11346872" cy="57496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допуска к  государственной итоговой аттестации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образовательным программам среднего общего образования проводится для обучающихся XI классов.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(Впервые введено в 2014-2015 учебном году во исполнение поручения Президента Российской Федерации)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 обучающихся умения мыслить, анализировать и доказывать свою позицию с опорой на самостоятельно выбранные произведения отечественной и мировой литературы.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u="sng" dirty="0"/>
              <a:t>Срок действия итогового сочинения, как допуск к ГИА – бессрочно.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b="1" u="sng" dirty="0"/>
              <a:t>Порядок подачи заявления на участие в итоговом сочинении</a:t>
            </a:r>
            <a:endParaRPr lang="ru-RU" altLang="ru-RU" dirty="0"/>
          </a:p>
          <a:p>
            <a:pPr algn="just">
              <a:lnSpc>
                <a:spcPct val="80000"/>
              </a:lnSpc>
              <a:buNone/>
            </a:pPr>
            <a:r>
              <a:rPr lang="ru-RU" altLang="ru-RU" sz="2400" u="sng" dirty="0"/>
              <a:t>Для участия </a:t>
            </a:r>
            <a:r>
              <a:rPr lang="ru-RU" altLang="ru-RU" sz="2400" dirty="0"/>
              <a:t>в итоговом сочинении (изложении) участники подают </a:t>
            </a:r>
            <a:r>
              <a:rPr lang="ru-RU" altLang="ru-RU" sz="2400" b="1" dirty="0"/>
              <a:t>заявление </a:t>
            </a:r>
            <a:r>
              <a:rPr lang="ru-RU" altLang="ru-RU" sz="2400" dirty="0" smtClean="0"/>
              <a:t>не </a:t>
            </a:r>
            <a:r>
              <a:rPr lang="ru-RU" altLang="ru-RU" sz="2400" dirty="0"/>
              <a:t>позднее чем </a:t>
            </a:r>
            <a:r>
              <a:rPr lang="ru-RU" altLang="ru-RU" sz="2400" b="1" u="sng" dirty="0"/>
              <a:t>за две недели </a:t>
            </a:r>
            <a:r>
              <a:rPr lang="ru-RU" altLang="ru-RU" sz="2400" dirty="0"/>
              <a:t>до начала проведения итогового сочинения (изложения).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Критерии оценивания сочинения.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4858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4000" b="1" u="sng" dirty="0">
                <a:solidFill>
                  <a:schemeClr val="accent4">
                    <a:lumMod val="50000"/>
                  </a:schemeClr>
                </a:solidFill>
              </a:rPr>
              <a:t>Для получения оценки «зачет» 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необходимо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иметь положительный результат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по трем критериям </a:t>
            </a:r>
            <a:r>
              <a:rPr lang="ru-RU" sz="3200" dirty="0"/>
              <a:t>(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 критериям № 1 и № 2 </a:t>
            </a:r>
            <a:r>
              <a:rPr lang="ru-RU" sz="3200" dirty="0"/>
              <a:t>– в обязательном порядке), </a:t>
            </a:r>
          </a:p>
          <a:p>
            <a:pPr marL="0" indent="0">
              <a:buNone/>
            </a:pPr>
            <a:r>
              <a:rPr lang="ru-RU" sz="3200" dirty="0"/>
              <a:t>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также «зачет» по одному из других критериев. </a:t>
            </a:r>
          </a:p>
          <a:p>
            <a:pPr marL="0" indent="0" algn="just">
              <a:buNone/>
            </a:pPr>
            <a:r>
              <a:rPr lang="ru-RU" sz="3200" b="1" dirty="0"/>
              <a:t>На сочинении можно пользоваться орфографическим словарём! Этот поможет свести орфографические ошибки к минимуму.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Проверка работ осуществляется экспертами.</a:t>
            </a:r>
          </a:p>
          <a:p>
            <a:pPr marL="0" indent="0">
              <a:buNone/>
            </a:pPr>
            <a:r>
              <a:rPr lang="ru-RU" sz="3200" b="1" dirty="0"/>
              <a:t>Ознакомление с результатами в лицее.</a:t>
            </a:r>
          </a:p>
        </p:txBody>
      </p:sp>
    </p:spTree>
    <p:extLst>
      <p:ext uri="{BB962C8B-B14F-4D97-AF65-F5344CB8AC3E}">
        <p14:creationId xmlns:p14="http://schemas.microsoft.com/office/powerpoint/2010/main" val="4473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21D3B9-56A7-4862-8CEF-EC11F0B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ИТОГОВОГО СОЧИНЕНИЯ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E66610-53BA-4F55-91B0-C6BCD72F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 итогового сочинения (изложения) может быть «зачет» или «незачет». </a:t>
            </a:r>
          </a:p>
          <a:p>
            <a:pPr>
              <a:lnSpc>
                <a:spcPct val="120000"/>
              </a:lnSpc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единого государственного экзамена и государственного выпускного экзамена допускают только выпускников, получивших «зачет».</a:t>
            </a:r>
          </a:p>
          <a:p>
            <a:pPr marL="0" indent="0">
              <a:buNone/>
            </a:pPr>
            <a:endParaRPr lang="ru-RU" sz="4000" b="0" i="0" dirty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37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7CC0C-D16E-4698-8191-5B4A676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2" y="704898"/>
            <a:ext cx="9601196" cy="2257064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и подразделы </a:t>
            </a:r>
            <a:r>
              <a:rPr lang="ru-RU" sz="3600" b="1" i="0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</a:t>
            </a:r>
            <a: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банка тем </a:t>
            </a:r>
            <a:b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</a:t>
            </a:r>
            <a:r>
              <a:rPr lang="ru-RU" sz="32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sz="32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2500" b="1" dirty="0">
                <a:ln>
                  <a:noFill/>
                </a:ln>
                <a:solidFill>
                  <a:srgbClr val="FF0000"/>
                </a:solidFill>
                <a:latin typeface="Calibri" panose="020F0502020204030204"/>
              </a:rPr>
              <a:t>В 2025/26 учебном году на экзамене будут только те темы, которые уже использовались в прошлые годы</a:t>
            </a:r>
            <a:r>
              <a:rPr lang="en-US" sz="2500" b="1" dirty="0">
                <a:ln>
                  <a:noFill/>
                </a:ln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en-US" sz="2500" b="1" dirty="0">
                <a:ln>
                  <a:noFill/>
                </a:ln>
                <a:solidFill>
                  <a:srgbClr val="FF0000"/>
                </a:solidFill>
                <a:latin typeface="Calibri" panose="020F0502020204030204"/>
              </a:rPr>
            </a:br>
            <a:r>
              <a:rPr lang="ru-RU" sz="2500" b="1" dirty="0">
                <a:ln>
                  <a:noFill/>
                </a:ln>
                <a:solidFill>
                  <a:srgbClr val="FF0000"/>
                </a:solidFill>
                <a:latin typeface="Calibri" panose="020F0502020204030204"/>
              </a:rPr>
              <a:t> (в закрытом банке ФИПИ их более полутора тысяч)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AC38C0-CD60-4527-8CCB-B0ADF5B1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1" y="3266762"/>
            <a:ext cx="9601196" cy="2615878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Духовно-нравственные ориентиры в жизни человека.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человека.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человека.</a:t>
            </a:r>
          </a:p>
          <a:p>
            <a:endParaRPr lang="ru-RU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28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Духовно-нравственные ориентиры в жизни человека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качества.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злом.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себя.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ее ограничения.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8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Семья, общество, Отечество в жизни человека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Семья, род; семейные ценности и традиции.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2.2. Человек и общество.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Родина, государство, гражданская позиция человека.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37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Природа и культура в жизни человека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 Природа и человек.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 Наука и человек.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Искусство и человек.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Язык и языковая личность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0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882" y="166254"/>
            <a:ext cx="10701773" cy="105156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Раздел 1. Духовно-нравственные ориентиры в жизни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1219200"/>
            <a:ext cx="11719560" cy="5638800"/>
          </a:xfrm>
        </p:spPr>
        <p:txBody>
          <a:bodyPr/>
          <a:lstStyle/>
          <a:p>
            <a:r>
              <a:rPr lang="ru-RU" sz="2400" b="1" dirty="0">
                <a:latin typeface="Arial Narrow" pitchFamily="34" charset="0"/>
              </a:rPr>
              <a:t>Темы этого раздела будут связаны с вопросами, которые человек задаёт себе сам в ситуациях нравственного выбора: о нравственных идеалах и моральных нормах, о добре и зле, о свободе и ответственности. Данный раздел побуждает к самоанализу, осмыслению опыта других людей или литературных героев, стремящихся понять себя</a:t>
            </a:r>
            <a:r>
              <a:rPr lang="ru-RU" b="1" dirty="0"/>
              <a:t>. </a:t>
            </a:r>
          </a:p>
          <a:p>
            <a:pPr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темы:</a:t>
            </a:r>
          </a:p>
          <a:p>
            <a:r>
              <a:rPr lang="ru-RU" sz="2800" dirty="0"/>
              <a:t>Согласны ли вы с тем, что муки совести — самое страшное наказание?</a:t>
            </a:r>
          </a:p>
          <a:p>
            <a:r>
              <a:rPr lang="ru-RU" sz="2800" dirty="0"/>
              <a:t>Почему человеку важно найти ответ на вопрос о смысле жизни?</a:t>
            </a:r>
          </a:p>
          <a:p>
            <a:r>
              <a:rPr lang="ru-RU" sz="2800" dirty="0"/>
              <a:t>Можно ли оправдать плохой поступок?</a:t>
            </a:r>
          </a:p>
          <a:p>
            <a:r>
              <a:rPr lang="ru-RU" sz="2800" dirty="0"/>
              <a:t>Может ли любовь спасти заблудшую душу?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91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" y="0"/>
            <a:ext cx="1161288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1   разделу: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sz="2400" b="1" i="1" dirty="0"/>
              <a:t>«Преступление и наказание» Ф. М. Достоевский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«Моцарт и Сальери»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«Голодные игры» С. Коллинз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«Повелитель мух» У. </a:t>
            </a:r>
            <a:r>
              <a:rPr lang="ru-RU" sz="2400" b="1" i="1" dirty="0" err="1"/>
              <a:t>Голдинг</a:t>
            </a:r>
            <a:r>
              <a:rPr lang="ru-RU" sz="2400" b="1" i="1" dirty="0"/>
              <a:t> 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«Старуха </a:t>
            </a:r>
            <a:r>
              <a:rPr lang="ru-RU" sz="2400" b="1" i="1" dirty="0" err="1"/>
              <a:t>Изергиль</a:t>
            </a:r>
            <a:r>
              <a:rPr lang="ru-RU" sz="2400" b="1" i="1" dirty="0"/>
              <a:t>» М. Горький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«451 по Фаренгейту» Р. </a:t>
            </a:r>
            <a:r>
              <a:rPr lang="ru-RU" sz="2400" b="1" i="1" dirty="0" err="1"/>
              <a:t>Брэдбери</a:t>
            </a:r>
            <a:endParaRPr lang="ru-RU" sz="2400" b="1" i="1" dirty="0"/>
          </a:p>
          <a:p>
            <a:pPr>
              <a:lnSpc>
                <a:spcPct val="100000"/>
              </a:lnSpc>
            </a:pPr>
            <a:r>
              <a:rPr lang="ru-RU" sz="2400" b="1" i="1" dirty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«Зеленая лампа» А. Грин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«Мастер и Маргарита» М. А. Булгаков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«Граф Монте-Кристо» А. Дюма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«Черный человек» С. Есенин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«Гранатовый браслет» А. И. Куприн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3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102523"/>
            <a:ext cx="11704320" cy="1507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Раздел 2. Семья, общество, Отечество в жизни человека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821" y="1397923"/>
            <a:ext cx="11355706" cy="5127568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      </a:t>
            </a:r>
            <a:r>
              <a:rPr lang="ru-RU" sz="2400" b="1" dirty="0"/>
              <a:t>Темы этого раздела нацеливают на размышление о семейных и общественных ценностях, традициях и обычаях, отношениях и влиянии общества, семьи на человека.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Возможные темы: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800" b="1" i="1" dirty="0"/>
              <a:t>Почему для некоторых людей так важно общественное мнение?</a:t>
            </a:r>
          </a:p>
          <a:p>
            <a:r>
              <a:rPr lang="ru-RU" sz="2800" b="1" i="1" dirty="0"/>
              <a:t>Как окружение влияет на ребёнка?</a:t>
            </a:r>
          </a:p>
          <a:p>
            <a:r>
              <a:rPr lang="ru-RU" sz="2800" b="1" i="1" dirty="0"/>
              <a:t>На что готов пойти человек ради своей семьи?</a:t>
            </a:r>
          </a:p>
          <a:p>
            <a:r>
              <a:rPr lang="ru-RU" sz="2800" b="1" i="1" dirty="0"/>
              <a:t>Человек должен жить для себя или на благо общества?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695766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802" y="396240"/>
            <a:ext cx="9950103" cy="605446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ко   2   разделу:</a:t>
            </a:r>
            <a:r>
              <a:rPr lang="ru-RU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071" y="1016924"/>
            <a:ext cx="11282278" cy="5605549"/>
          </a:xfrm>
        </p:spPr>
        <p:txBody>
          <a:bodyPr/>
          <a:lstStyle/>
          <a:p>
            <a:r>
              <a:rPr lang="ru-RU" sz="3200" b="1" i="1" dirty="0"/>
              <a:t>«Война и мир» Л. Н. Толстой </a:t>
            </a:r>
          </a:p>
          <a:p>
            <a:r>
              <a:rPr lang="ru-RU" sz="3200" b="1" i="1" dirty="0"/>
              <a:t>«Анна Каренина» Л. Н. Толстой</a:t>
            </a:r>
          </a:p>
          <a:p>
            <a:r>
              <a:rPr lang="ru-RU" sz="3200" b="1" i="1" dirty="0"/>
              <a:t>«Над пропастью во ржи» Дж. Сэлинджер</a:t>
            </a:r>
          </a:p>
          <a:p>
            <a:r>
              <a:rPr lang="ru-RU" sz="3200" b="1" i="1" dirty="0"/>
              <a:t>«Герой нашего времени» М. Лермонтов</a:t>
            </a:r>
          </a:p>
          <a:p>
            <a:r>
              <a:rPr lang="ru-RU" sz="3200" b="1" i="1" dirty="0"/>
              <a:t>«Горе от ума» А. С. Грибоедов</a:t>
            </a:r>
          </a:p>
          <a:p>
            <a:r>
              <a:rPr lang="ru-RU" sz="3200" b="1" i="1" dirty="0"/>
              <a:t>«Тарас Бульба» Н. В. Гоголь</a:t>
            </a:r>
          </a:p>
          <a:p>
            <a:r>
              <a:rPr lang="ru-RU" sz="3200" b="1" i="1" dirty="0"/>
              <a:t>«Капитанская дочка» А.Пушкин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1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2513" y="589085"/>
            <a:ext cx="10883013" cy="5587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1" cap="all" dirty="0">
                <a:solidFill>
                  <a:schemeClr val="accent4">
                    <a:lumMod val="50000"/>
                  </a:schemeClr>
                </a:solidFill>
              </a:rPr>
              <a:t>РОСОБРНАДЗОР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сообщает, </a:t>
            </a:r>
            <a:r>
              <a:rPr lang="ru-RU" sz="3600" dirty="0"/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основной срок написания итогового сочинения </a:t>
            </a:r>
            <a:r>
              <a:rPr lang="ru-RU" sz="3600" dirty="0"/>
              <a:t>в этом учебном году - </a:t>
            </a:r>
            <a:r>
              <a:rPr lang="ru-RU" sz="3600" b="1" dirty="0" smtClean="0">
                <a:solidFill>
                  <a:srgbClr val="C00000"/>
                </a:solidFill>
              </a:rPr>
              <a:t>3 </a:t>
            </a:r>
            <a:r>
              <a:rPr lang="ru-RU" sz="3600" b="1" dirty="0">
                <a:solidFill>
                  <a:srgbClr val="C00000"/>
                </a:solidFill>
              </a:rPr>
              <a:t>декабря </a:t>
            </a:r>
            <a:r>
              <a:rPr lang="ru-RU" sz="3600" b="1" dirty="0" smtClean="0">
                <a:solidFill>
                  <a:srgbClr val="C00000"/>
                </a:solidFill>
              </a:rPr>
              <a:t>2025 </a:t>
            </a:r>
            <a:r>
              <a:rPr lang="ru-RU" sz="3600" b="1" dirty="0">
                <a:solidFill>
                  <a:srgbClr val="C00000"/>
                </a:solidFill>
              </a:rPr>
              <a:t>года.      </a:t>
            </a:r>
          </a:p>
          <a:p>
            <a:pPr marL="0" indent="0" algn="just">
              <a:buNone/>
            </a:pPr>
            <a:r>
              <a:rPr lang="ru-RU" sz="3600" dirty="0"/>
              <a:t>     Обучающиеся, получившие неудовлетворительный результат «незачет», не явившиеся на итоговое сочинение (изложение) или не завершившие его написание по уважительным причинам, смогут написать сочинение 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дополнительные сроки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/>
              <a:t>–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4 февраля 2026 года и 8 апреля 2026 года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8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315" y="0"/>
            <a:ext cx="9950103" cy="1507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Раздел 3. Природа и культура в жизни человека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922" y="903316"/>
            <a:ext cx="11663278" cy="5345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 </a:t>
            </a:r>
            <a:r>
              <a:rPr lang="ru-RU" sz="2400" b="1" dirty="0"/>
              <a:t>Темы этого раздела нацеливают на рассуждение об искусстве и науке, о таланте, ценности творчества и научного поиска, о собственных интересах в области искусства и науки; также темы могут быть связаны с вопросами экологии и рои природы в жизни человека. </a:t>
            </a:r>
            <a:endParaRPr lang="ru-RU" b="1" dirty="0"/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Возможные темы: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i="1" dirty="0"/>
              <a:t>Как произведения искусства могут повлиять на личность и воспитание?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Почему важно сохранять историческую память и традиционные ценности?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Согласны ли вы с мнением, что природа может существовать без человека, а человек без природы — нет?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Как достижения науки и технологий повлияли на человека и природу?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Можно ли пренебречь природой во имя технического прогресса?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77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362" y="0"/>
            <a:ext cx="9950103" cy="1507376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3  разделу:</a:t>
            </a:r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842" y="1101436"/>
            <a:ext cx="9950103" cy="5756564"/>
          </a:xfrm>
        </p:spPr>
        <p:txBody>
          <a:bodyPr>
            <a:normAutofit/>
          </a:bodyPr>
          <a:lstStyle/>
          <a:p>
            <a:r>
              <a:rPr lang="ru-RU" sz="2400" b="1" dirty="0"/>
              <a:t>«451 по Фаренгейту» Р. </a:t>
            </a:r>
            <a:r>
              <a:rPr lang="ru-RU" sz="2400" b="1" dirty="0" err="1"/>
              <a:t>Брэдбери</a:t>
            </a:r>
            <a:endParaRPr lang="ru-RU" sz="2400" b="1" dirty="0"/>
          </a:p>
          <a:p>
            <a:r>
              <a:rPr lang="ru-RU" sz="2400" b="1" dirty="0"/>
              <a:t>«О дивный новый мир» О. Хаксли</a:t>
            </a:r>
          </a:p>
          <a:p>
            <a:r>
              <a:rPr lang="ru-RU" sz="2400" b="1" dirty="0"/>
              <a:t>«Отцы и дети» И. С. Тургенев</a:t>
            </a:r>
          </a:p>
          <a:p>
            <a:r>
              <a:rPr lang="ru-RU" sz="2400" b="1" dirty="0"/>
              <a:t>«1984» Дж. Оруэлл</a:t>
            </a:r>
          </a:p>
          <a:p>
            <a:r>
              <a:rPr lang="ru-RU" sz="2400" b="1" dirty="0"/>
              <a:t>«Мы» Е. И. Замятин</a:t>
            </a:r>
          </a:p>
          <a:p>
            <a:r>
              <a:rPr lang="ru-RU" sz="2400" b="1" dirty="0"/>
              <a:t>«Голодные игры» С. Коллинз</a:t>
            </a:r>
          </a:p>
          <a:p>
            <a:r>
              <a:rPr lang="ru-RU" sz="2400" b="1" dirty="0"/>
              <a:t>«Повелитель мух» У. </a:t>
            </a:r>
            <a:r>
              <a:rPr lang="ru-RU" sz="2400" b="1" dirty="0" err="1"/>
              <a:t>Голдинг</a:t>
            </a:r>
            <a:r>
              <a:rPr lang="ru-RU" sz="2400" b="1" dirty="0"/>
              <a:t> </a:t>
            </a:r>
          </a:p>
          <a:p>
            <a:r>
              <a:rPr lang="ru-RU" sz="2400" b="1" dirty="0"/>
              <a:t>«Прощание с Матёрой», «Уроки французского» В. Г. Распутин</a:t>
            </a:r>
          </a:p>
          <a:p>
            <a:r>
              <a:rPr lang="ru-RU" sz="2400" b="1" dirty="0"/>
              <a:t>«Цветы для </a:t>
            </a:r>
            <a:r>
              <a:rPr lang="ru-RU" sz="2400" b="1" dirty="0" err="1"/>
              <a:t>Элджернона</a:t>
            </a:r>
            <a:r>
              <a:rPr lang="ru-RU" sz="2400" b="1" dirty="0"/>
              <a:t>» </a:t>
            </a:r>
            <a:r>
              <a:rPr lang="ru-RU" sz="2400" b="1" dirty="0" err="1"/>
              <a:t>Дэниел</a:t>
            </a:r>
            <a:r>
              <a:rPr lang="ru-RU" sz="2400" b="1" dirty="0"/>
              <a:t> </a:t>
            </a:r>
            <a:r>
              <a:rPr lang="ru-RU" sz="2400" b="1" dirty="0" err="1"/>
              <a:t>Киз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2667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тем будет представлено на выбор учащимся?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комплект тем итогового сочинения будут включены по две темы из каждого раздела банка (итого – 6).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49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тем ИС </a:t>
            </a:r>
            <a:b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(2025-2026 учебный год):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147. О чём люди чаще всего мечтают?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249. Чем опасно равнодушие?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311. Какая из мыслей М.Ю. Лермонтова Вам ближе: «Я ищу свободы и покоя» или «Так жизнь скучна, когда боренья нет»?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411. Что значит быть гражданином?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501. Человек науки – каким он должен быть?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629. Разделяете ли Вы мнение о том, что речевая культура человека – зеркало его духовной культуры?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84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038225"/>
            <a:ext cx="11106150" cy="51387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Вступление. </a:t>
            </a:r>
            <a:r>
              <a:rPr lang="ru-RU" dirty="0"/>
              <a:t>Размышление по теме сочинения. Оно</a:t>
            </a:r>
            <a:r>
              <a:rPr lang="ru-RU" b="1" dirty="0"/>
              <a:t> </a:t>
            </a:r>
            <a:r>
              <a:rPr lang="ru-RU" dirty="0"/>
              <a:t>раскрывает основную мысль, вводит в круг рассматриваемых проблем. (60-70 слов)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Основная часть</a:t>
            </a:r>
            <a:r>
              <a:rPr lang="ru-RU" dirty="0"/>
              <a:t>. В этой части доказывается 2-3 тезиса. Здесь раскрывается идея сочинения и связанные с ней вопросы. (200-250)</a:t>
            </a:r>
          </a:p>
          <a:p>
            <a:pPr marL="0" indent="0">
              <a:buNone/>
            </a:pPr>
            <a:r>
              <a:rPr lang="ru-RU" dirty="0"/>
              <a:t>Это доказательство строится по принципу: тезис-доказательство-вывод- логический переход к новой мысли.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3. Заключение. </a:t>
            </a:r>
            <a:r>
              <a:rPr lang="ru-RU" dirty="0"/>
              <a:t>Здесь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подводятся итоги, содержатся конечные выводы и оценки (40-60 слов)</a:t>
            </a:r>
          </a:p>
        </p:txBody>
      </p:sp>
    </p:spTree>
    <p:extLst>
      <p:ext uri="{BB962C8B-B14F-4D97-AF65-F5344CB8AC3E}">
        <p14:creationId xmlns:p14="http://schemas.microsoft.com/office/powerpoint/2010/main" val="440981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+mn-lt"/>
              </a:rPr>
              <a:t>Несколько советов по написанию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914400"/>
            <a:ext cx="11984182" cy="5667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Выберите тему</a:t>
            </a:r>
            <a:r>
              <a:rPr lang="ru-RU" sz="2400" dirty="0"/>
              <a:t>. Прочитайте все предложенные темы сочинений и выберите ту из них, в которой вы лучше ориентируетесь. 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Сформулируйте вопросы</a:t>
            </a:r>
            <a:r>
              <a:rPr lang="ru-RU" sz="2400" dirty="0"/>
              <a:t>, на которые можно дать ответы в ходе рассуждения.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Сформулируйте аргументы</a:t>
            </a:r>
            <a:r>
              <a:rPr lang="ru-RU" sz="2400" dirty="0"/>
              <a:t>, подтверждения и доказательства своей точки зрения.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Пишем вступление, выделяя в нем проблемы и вопросы.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Пишем основную часть. Каждый тезис подкрепляйте аргументами.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Иногда лучше начать с основного текста, а не с вступления, чтобы в ходе рассуждения более четко сформулировать проблемы, вопросы и ответы на них.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Вступление и заключении должны быть логически связаны.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Проверьте сочинение в черновике</a:t>
            </a:r>
            <a:r>
              <a:rPr lang="ru-RU" sz="2400" dirty="0"/>
              <a:t>. Исправьте речевые, орфографические, пунктуационные и другие ошибки. Сочинение следует проверять не менее 2 раз!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Перепишите сочинение в бланк ответа</a:t>
            </a:r>
            <a:r>
              <a:rPr lang="ru-RU" sz="2400" dirty="0"/>
              <a:t>. Проверьте сочинение.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065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altLang="ru-RU" sz="5400" b="1" dirty="0">
                <a:solidFill>
                  <a:srgbClr val="344762"/>
                </a:solidFill>
              </a:rPr>
              <a:t>Всем выпускникам успешной сдачи  итогового сочинения!</a:t>
            </a:r>
            <a:endParaRPr lang="ru-RU" altLang="ru-RU" sz="54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altLang="ru-RU" sz="5400" b="1" dirty="0">
                <a:solidFill>
                  <a:srgbClr val="344762"/>
                </a:solidFill>
              </a:rPr>
              <a:t>Всем –ЗАЧЁТ!</a:t>
            </a:r>
            <a:endParaRPr lang="ru-RU" altLang="ru-RU" sz="5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970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2181225"/>
            <a:ext cx="7189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0218" y="875236"/>
            <a:ext cx="11360727" cy="4132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Время написания итогового сочинения 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3 часа 55 минут.</a:t>
            </a:r>
          </a:p>
          <a:p>
            <a:pPr marL="0" indent="0" algn="just">
              <a:buNone/>
            </a:pPr>
            <a:r>
              <a:rPr lang="ru-RU" sz="3500" b="1" dirty="0">
                <a:solidFill>
                  <a:schemeClr val="accent4">
                    <a:lumMod val="50000"/>
                  </a:schemeClr>
                </a:solidFill>
              </a:rPr>
              <a:t>Для	участников	итогового	сочинения (изложения) с ОВЗ, детей-инвалидов	и	инвалидов продолжительность	написания итогового сочинения (изложения) увеличивается на 1,5 часа .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582590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68033" y="540327"/>
            <a:ext cx="11291455" cy="12330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/>
              <a:t>Порядок проведения итогового сочинения (изложения) в образовательной организации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43342" y="1586346"/>
            <a:ext cx="11540835" cy="5867400"/>
          </a:xfrm>
        </p:spPr>
        <p:txBody>
          <a:bodyPr/>
          <a:lstStyle/>
          <a:p>
            <a:r>
              <a:rPr lang="ru-RU" altLang="ru-RU" dirty="0"/>
              <a:t>Вход участников итогового сочинения (изложения) в пункт проведения итогового сочинения (изложения) начинается </a:t>
            </a:r>
            <a:r>
              <a:rPr lang="ru-RU" altLang="ru-RU" b="1" dirty="0"/>
              <a:t>с 09.00 </a:t>
            </a:r>
            <a:r>
              <a:rPr lang="ru-RU" altLang="ru-RU" dirty="0"/>
              <a:t>по местному времени. </a:t>
            </a:r>
          </a:p>
          <a:p>
            <a:r>
              <a:rPr lang="ru-RU" altLang="ru-RU" dirty="0"/>
              <a:t>Участники итогового сочинения (изложения) рассаживаются за рабочие столы в учебном кабинете </a:t>
            </a:r>
            <a:r>
              <a:rPr lang="ru-RU" altLang="ru-RU" b="1" dirty="0"/>
              <a:t>в соответствии со списком рассадки </a:t>
            </a:r>
            <a:r>
              <a:rPr lang="ru-RU" altLang="ru-RU" dirty="0"/>
              <a:t>(по одному человеку за рабочий стол). </a:t>
            </a:r>
          </a:p>
          <a:p>
            <a:r>
              <a:rPr lang="ru-RU" altLang="ru-RU" dirty="0"/>
              <a:t>Во время проведения итогового сочинения (изложения) в учебном кабинете должны присутствовать </a:t>
            </a:r>
            <a:r>
              <a:rPr lang="ru-RU" altLang="ru-RU" b="1" dirty="0"/>
              <a:t>не менее двух членов комиссии </a:t>
            </a:r>
            <a:r>
              <a:rPr lang="ru-RU" altLang="ru-RU" dirty="0"/>
              <a:t>по проведению итогового сочинения (изложения). </a:t>
            </a:r>
          </a:p>
          <a:p>
            <a:r>
              <a:rPr lang="ru-RU" altLang="ru-RU" dirty="0"/>
              <a:t>Итоговое сочинение (изложение) начинается </a:t>
            </a:r>
            <a:r>
              <a:rPr lang="ru-RU" altLang="ru-RU" b="1" dirty="0"/>
              <a:t>в 10.00 </a:t>
            </a:r>
            <a:r>
              <a:rPr lang="ru-RU" altLang="ru-RU" dirty="0"/>
              <a:t>по местному времени. </a:t>
            </a:r>
          </a:p>
          <a:p>
            <a:endParaRPr lang="ru-RU" altLang="ru-RU" sz="2400" dirty="0"/>
          </a:p>
          <a:p>
            <a:endParaRPr lang="ru-RU" altLang="ru-RU" sz="2400" dirty="0"/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6985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26473" y="274638"/>
            <a:ext cx="11374582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Во время проведения итогового сочинения (изложения) </a:t>
            </a:r>
            <a:r>
              <a:rPr lang="ru-RU" altLang="ru-RU" sz="2800" b="1" u="sng" dirty="0"/>
              <a:t>на рабочем столе участников находятся</a:t>
            </a:r>
            <a:r>
              <a:rPr lang="ru-RU" altLang="ru-RU" sz="2800" b="1" dirty="0"/>
              <a:t>: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60218" y="1600201"/>
            <a:ext cx="11540837" cy="4525963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и бланки записи (дополнительные бланки записи),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чернилами чёрного цвета);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словарь для участников итогового сочинения,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и толковый словари для участников итогового изложения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(выдаваемый членами комиссии образовательной организации по проведению итогового сочинения (изложения);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участника итогового сочинения (изложения);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черновиков;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5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68036" y="274638"/>
            <a:ext cx="11014364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Во время проведения итогового сочинения (изложения) участникам итогового сочинения (изложения) </a:t>
            </a:r>
            <a:r>
              <a:rPr lang="ru-RU" altLang="ru-RU" sz="2800" b="1" u="sng" dirty="0">
                <a:solidFill>
                  <a:srgbClr val="FF0000"/>
                </a:solidFill>
              </a:rPr>
              <a:t>запрещено иметь при себе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1526982" cy="4525963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словари. </a:t>
            </a:r>
          </a:p>
          <a:p>
            <a:pPr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: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(художественные произведения, дневники, мемуары, публицистика, другие литературные источники). </a:t>
            </a:r>
          </a:p>
          <a:p>
            <a:pPr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(изложения), </a:t>
            </a: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нарушившие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требования,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итогового сочинения (изложения)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27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91" y="304801"/>
            <a:ext cx="11263745" cy="58213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итоговое сочинение сильно отличается от сочинения ЕГЭ.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из шести тем будет получен только за 15 минут до экзамена, заранее известны только разделы и подразделы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итогового сочинения (изложения)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«зачет» или «незачет»,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 сдаче единого государственного экзамена и государственного выпускного экзамена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допустят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выпускников, получивших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«зачет».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 Комплекты тем итогового сочинения </a:t>
            </a:r>
            <a:r>
              <a:rPr lang="ru-RU" dirty="0" smtClean="0"/>
              <a:t>формируются  </a:t>
            </a:r>
            <a:r>
              <a:rPr lang="ru-RU" dirty="0"/>
              <a:t>из закрытого  банка  тем  итогового  сочинения.  Он  включает  более  полутора  тысяч  тем сочинений прошлых лет.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5076" y="228600"/>
            <a:ext cx="10596993" cy="619990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4000" b="1" dirty="0">
                <a:solidFill>
                  <a:srgbClr val="C00000"/>
                </a:solidFill>
              </a:rPr>
              <a:t>Сочинение оценивается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u="sng" dirty="0">
                <a:solidFill>
                  <a:srgbClr val="C00000"/>
                </a:solidFill>
              </a:rPr>
              <a:t>По</a:t>
            </a:r>
            <a:r>
              <a:rPr lang="ru-RU" b="1" u="sng" dirty="0">
                <a:solidFill>
                  <a:srgbClr val="C00000"/>
                </a:solidFill>
              </a:rPr>
              <a:t>   </a:t>
            </a:r>
            <a:r>
              <a:rPr lang="ru-RU" sz="3600" b="1" u="sng" dirty="0">
                <a:solidFill>
                  <a:srgbClr val="C00000"/>
                </a:solidFill>
              </a:rPr>
              <a:t>двум требованиям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dirty="0"/>
              <a:t>Объем итогового сочинения (изложения)</a:t>
            </a:r>
          </a:p>
          <a:p>
            <a:r>
              <a:rPr lang="ru-RU" dirty="0"/>
              <a:t> Самостоятельность написания итогового сочинения(изложения)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rgbClr val="C00000"/>
                </a:solidFill>
              </a:rPr>
              <a:t>По пяти критериям: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dirty="0"/>
              <a:t>«Соответствие теме»</a:t>
            </a:r>
          </a:p>
          <a:p>
            <a:r>
              <a:rPr lang="ru-RU" dirty="0"/>
              <a:t>«Аргументация. Привлечение литературного материала»</a:t>
            </a:r>
          </a:p>
          <a:p>
            <a:r>
              <a:rPr lang="ru-RU" dirty="0"/>
              <a:t>«Композиция и логика рассуждения»;</a:t>
            </a:r>
          </a:p>
          <a:p>
            <a:r>
              <a:rPr lang="ru-RU" dirty="0"/>
              <a:t>«Качество письменной речи»;</a:t>
            </a:r>
          </a:p>
          <a:p>
            <a:r>
              <a:rPr lang="ru-RU" dirty="0"/>
              <a:t>«Грамотность»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587649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87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3_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4_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5_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1701</Words>
  <Application>Microsoft Office PowerPoint</Application>
  <PresentationFormat>Произвольный</PresentationFormat>
  <Paragraphs>191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Тема Office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Подготовка к итоговому сочинению по литературе  2025-2026</vt:lpstr>
      <vt:lpstr>ОБЩАЯ ИНФОРМАЦИЯ:</vt:lpstr>
      <vt:lpstr>Презентация PowerPoint</vt:lpstr>
      <vt:lpstr>Презентация PowerPoint</vt:lpstr>
      <vt:lpstr>Порядок проведения итогового сочинения (изложения) в образовательной организации </vt:lpstr>
      <vt:lpstr>Во время проведения итогового сочинения (изложения) на рабочем столе участников находятся: </vt:lpstr>
      <vt:lpstr>Во время проведения итогового сочинения (изложения) участникам итогового сочинения (изложения) запрещено иметь при себе </vt:lpstr>
      <vt:lpstr>Презентация PowerPoint</vt:lpstr>
      <vt:lpstr>Презентация PowerPoint</vt:lpstr>
      <vt:lpstr>Требование № 1.</vt:lpstr>
      <vt:lpstr>Требование № 2.</vt:lpstr>
      <vt:lpstr>Критерии оценивания сочинения.</vt:lpstr>
      <vt:lpstr> </vt:lpstr>
      <vt:lpstr>Критерии №1 и №2  являются основными</vt:lpstr>
      <vt:lpstr>Критерий № 1. «Соответствие теме» </vt:lpstr>
      <vt:lpstr>Критерий № 2.  «Аргументация.  Привлечение литературного материала» </vt:lpstr>
      <vt:lpstr>Критерий № 3  «Композиция и логика рассуждения»</vt:lpstr>
      <vt:lpstr>Критерий № 4  «Качество письменной речи»</vt:lpstr>
      <vt:lpstr>Критерий № 5 «Грамотность»</vt:lpstr>
      <vt:lpstr>Критерии оценивания сочинения.</vt:lpstr>
      <vt:lpstr>Результат ИТОГОВОГО СОЧИНЕНИЯ</vt:lpstr>
      <vt:lpstr> Разделы и подразделы закрытого банка тем  ИТОГОВОГО СОЧИНЕНИЯ В 2025/26 учебном году на экзамене будут только те темы, которые уже использовались в прошлые годы  (в закрытом банке ФИПИ их более полутора тысяч) </vt:lpstr>
      <vt:lpstr>1. Духовно-нравственные ориентиры в жизни человека</vt:lpstr>
      <vt:lpstr>2. Семья, общество, Отечество в жизни человека</vt:lpstr>
      <vt:lpstr>3. Природа и культура в жизни человека</vt:lpstr>
      <vt:lpstr>Раздел 1. Духовно-нравственные ориентиры в жизни человека</vt:lpstr>
      <vt:lpstr>Презентация PowerPoint</vt:lpstr>
      <vt:lpstr>Раздел 2. Семья, общество, Отечество в жизни человека  </vt:lpstr>
      <vt:lpstr>Литературные    аргументы   ко   2   разделу: </vt:lpstr>
      <vt:lpstr>Раздел 3. Природа и культура в жизни человека  </vt:lpstr>
      <vt:lpstr>Литературные    аргументы   к   3  разделу: </vt:lpstr>
      <vt:lpstr>Сколько тем будет представлено на выбор учащимся? </vt:lpstr>
      <vt:lpstr>Образец тем ИС  (2025-2026 учебный год):</vt:lpstr>
      <vt:lpstr>Структура сочинения</vt:lpstr>
      <vt:lpstr>Несколько советов по написанию сочинения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Ольга</cp:lastModifiedBy>
  <cp:revision>196</cp:revision>
  <dcterms:created xsi:type="dcterms:W3CDTF">2020-08-29T07:15:19Z</dcterms:created>
  <dcterms:modified xsi:type="dcterms:W3CDTF">2025-11-23T14:43:55Z</dcterms:modified>
</cp:coreProperties>
</file>