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7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8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9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10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11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2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3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4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5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6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7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8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9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20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21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22.xml" ContentType="application/vnd.openxmlformats-officedocument.theme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23.xml" ContentType="application/vnd.openxmlformats-officedocument.theme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24.xml" ContentType="application/vnd.openxmlformats-officedocument.theme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25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theme/theme26.xml" ContentType="application/vnd.openxmlformats-officedocument.theme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27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theme/theme28.xml" ContentType="application/vnd.openxmlformats-officedocument.theme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theme/theme29.xml" ContentType="application/vnd.openxmlformats-officedocument.theme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theme/theme30.xml" ContentType="application/vnd.openxmlformats-officedocument.theme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heme/theme31.xml" ContentType="application/vnd.openxmlformats-officedocument.theme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theme/theme32.xml" ContentType="application/vnd.openxmlformats-officedocument.theme+xml"/>
  <Override PartName="/ppt/theme/theme3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698" r:id="rId3"/>
    <p:sldMasterId id="2147483710" r:id="rId4"/>
    <p:sldMasterId id="2147483716" r:id="rId5"/>
    <p:sldMasterId id="2147483728" r:id="rId6"/>
    <p:sldMasterId id="2147483734" r:id="rId7"/>
    <p:sldMasterId id="2147483740" r:id="rId8"/>
    <p:sldMasterId id="2147483764" r:id="rId9"/>
    <p:sldMasterId id="2147483770" r:id="rId10"/>
    <p:sldMasterId id="2147483776" r:id="rId11"/>
    <p:sldMasterId id="2147483788" r:id="rId12"/>
    <p:sldMasterId id="2147483800" r:id="rId13"/>
    <p:sldMasterId id="2147483812" r:id="rId14"/>
    <p:sldMasterId id="2147483824" r:id="rId15"/>
    <p:sldMasterId id="2147483830" r:id="rId16"/>
    <p:sldMasterId id="2147483836" r:id="rId17"/>
    <p:sldMasterId id="2147483842" r:id="rId18"/>
    <p:sldMasterId id="2147483848" r:id="rId19"/>
    <p:sldMasterId id="2147483854" r:id="rId20"/>
    <p:sldMasterId id="2147483867" r:id="rId21"/>
    <p:sldMasterId id="2147483873" r:id="rId22"/>
    <p:sldMasterId id="2147483879" r:id="rId23"/>
    <p:sldMasterId id="2147483892" r:id="rId24"/>
    <p:sldMasterId id="2147483905" r:id="rId25"/>
    <p:sldMasterId id="2147483911" r:id="rId26"/>
    <p:sldMasterId id="2147483917" r:id="rId27"/>
    <p:sldMasterId id="2147483923" r:id="rId28"/>
    <p:sldMasterId id="2147483929" r:id="rId29"/>
    <p:sldMasterId id="2147483935" r:id="rId30"/>
    <p:sldMasterId id="2147483941" r:id="rId31"/>
    <p:sldMasterId id="2147483947" r:id="rId32"/>
  </p:sldMasterIdLst>
  <p:notesMasterIdLst>
    <p:notesMasterId r:id="rId91"/>
  </p:notesMasterIdLst>
  <p:sldIdLst>
    <p:sldId id="270" r:id="rId33"/>
    <p:sldId id="272" r:id="rId34"/>
    <p:sldId id="271" r:id="rId35"/>
    <p:sldId id="273" r:id="rId36"/>
    <p:sldId id="274" r:id="rId37"/>
    <p:sldId id="257" r:id="rId38"/>
    <p:sldId id="657" r:id="rId39"/>
    <p:sldId id="275" r:id="rId40"/>
    <p:sldId id="276" r:id="rId41"/>
    <p:sldId id="277" r:id="rId42"/>
    <p:sldId id="280" r:id="rId43"/>
    <p:sldId id="278" r:id="rId44"/>
    <p:sldId id="259" r:id="rId45"/>
    <p:sldId id="658" r:id="rId46"/>
    <p:sldId id="633" r:id="rId47"/>
    <p:sldId id="659" r:id="rId48"/>
    <p:sldId id="660" r:id="rId49"/>
    <p:sldId id="664" r:id="rId50"/>
    <p:sldId id="662" r:id="rId51"/>
    <p:sldId id="661" r:id="rId52"/>
    <p:sldId id="663" r:id="rId53"/>
    <p:sldId id="665" r:id="rId54"/>
    <p:sldId id="670" r:id="rId55"/>
    <p:sldId id="639" r:id="rId56"/>
    <p:sldId id="634" r:id="rId57"/>
    <p:sldId id="666" r:id="rId58"/>
    <p:sldId id="667" r:id="rId59"/>
    <p:sldId id="671" r:id="rId60"/>
    <p:sldId id="672" r:id="rId61"/>
    <p:sldId id="673" r:id="rId62"/>
    <p:sldId id="637" r:id="rId63"/>
    <p:sldId id="643" r:id="rId64"/>
    <p:sldId id="640" r:id="rId65"/>
    <p:sldId id="669" r:id="rId66"/>
    <p:sldId id="650" r:id="rId67"/>
    <p:sldId id="649" r:id="rId68"/>
    <p:sldId id="674" r:id="rId69"/>
    <p:sldId id="675" r:id="rId70"/>
    <p:sldId id="676" r:id="rId71"/>
    <p:sldId id="677" r:id="rId72"/>
    <p:sldId id="583" r:id="rId73"/>
    <p:sldId id="613" r:id="rId74"/>
    <p:sldId id="678" r:id="rId75"/>
    <p:sldId id="679" r:id="rId76"/>
    <p:sldId id="680" r:id="rId77"/>
    <p:sldId id="681" r:id="rId78"/>
    <p:sldId id="651" r:id="rId79"/>
    <p:sldId id="641" r:id="rId80"/>
    <p:sldId id="652" r:id="rId81"/>
    <p:sldId id="291" r:id="rId82"/>
    <p:sldId id="263" r:id="rId83"/>
    <p:sldId id="293" r:id="rId84"/>
    <p:sldId id="653" r:id="rId85"/>
    <p:sldId id="287" r:id="rId86"/>
    <p:sldId id="655" r:id="rId87"/>
    <p:sldId id="654" r:id="rId88"/>
    <p:sldId id="656" r:id="rId89"/>
    <p:sldId id="296" r:id="rId9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931" autoAdjust="0"/>
  </p:normalViewPr>
  <p:slideViewPr>
    <p:cSldViewPr>
      <p:cViewPr varScale="1">
        <p:scale>
          <a:sx n="102" d="100"/>
          <a:sy n="102" d="100"/>
        </p:scale>
        <p:origin x="188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10.xml"/><Relationship Id="rId47" Type="http://schemas.openxmlformats.org/officeDocument/2006/relationships/slide" Target="slides/slide15.xml"/><Relationship Id="rId63" Type="http://schemas.openxmlformats.org/officeDocument/2006/relationships/slide" Target="slides/slide31.xml"/><Relationship Id="rId68" Type="http://schemas.openxmlformats.org/officeDocument/2006/relationships/slide" Target="slides/slide36.xml"/><Relationship Id="rId84" Type="http://schemas.openxmlformats.org/officeDocument/2006/relationships/slide" Target="slides/slide52.xml"/><Relationship Id="rId89" Type="http://schemas.openxmlformats.org/officeDocument/2006/relationships/slide" Target="slides/slide57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5.xml"/><Relationship Id="rId53" Type="http://schemas.openxmlformats.org/officeDocument/2006/relationships/slide" Target="slides/slide21.xml"/><Relationship Id="rId58" Type="http://schemas.openxmlformats.org/officeDocument/2006/relationships/slide" Target="slides/slide26.xml"/><Relationship Id="rId74" Type="http://schemas.openxmlformats.org/officeDocument/2006/relationships/slide" Target="slides/slide42.xml"/><Relationship Id="rId79" Type="http://schemas.openxmlformats.org/officeDocument/2006/relationships/slide" Target="slides/slide47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58.xml"/><Relationship Id="rId95" Type="http://schemas.openxmlformats.org/officeDocument/2006/relationships/tableStyles" Target="tableStyles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" Target="slides/slide11.xml"/><Relationship Id="rId48" Type="http://schemas.openxmlformats.org/officeDocument/2006/relationships/slide" Target="slides/slide16.xml"/><Relationship Id="rId64" Type="http://schemas.openxmlformats.org/officeDocument/2006/relationships/slide" Target="slides/slide32.xml"/><Relationship Id="rId69" Type="http://schemas.openxmlformats.org/officeDocument/2006/relationships/slide" Target="slides/slide3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9.xml"/><Relationship Id="rId72" Type="http://schemas.openxmlformats.org/officeDocument/2006/relationships/slide" Target="slides/slide40.xml"/><Relationship Id="rId80" Type="http://schemas.openxmlformats.org/officeDocument/2006/relationships/slide" Target="slides/slide48.xml"/><Relationship Id="rId85" Type="http://schemas.openxmlformats.org/officeDocument/2006/relationships/slide" Target="slides/slide53.xml"/><Relationship Id="rId9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1.xml"/><Relationship Id="rId38" Type="http://schemas.openxmlformats.org/officeDocument/2006/relationships/slide" Target="slides/slide6.xml"/><Relationship Id="rId46" Type="http://schemas.openxmlformats.org/officeDocument/2006/relationships/slide" Target="slides/slide14.xml"/><Relationship Id="rId59" Type="http://schemas.openxmlformats.org/officeDocument/2006/relationships/slide" Target="slides/slide27.xml"/><Relationship Id="rId67" Type="http://schemas.openxmlformats.org/officeDocument/2006/relationships/slide" Target="slides/slide35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9.xml"/><Relationship Id="rId54" Type="http://schemas.openxmlformats.org/officeDocument/2006/relationships/slide" Target="slides/slide22.xml"/><Relationship Id="rId62" Type="http://schemas.openxmlformats.org/officeDocument/2006/relationships/slide" Target="slides/slide30.xml"/><Relationship Id="rId70" Type="http://schemas.openxmlformats.org/officeDocument/2006/relationships/slide" Target="slides/slide38.xml"/><Relationship Id="rId75" Type="http://schemas.openxmlformats.org/officeDocument/2006/relationships/slide" Target="slides/slide43.xml"/><Relationship Id="rId83" Type="http://schemas.openxmlformats.org/officeDocument/2006/relationships/slide" Target="slides/slide51.xml"/><Relationship Id="rId88" Type="http://schemas.openxmlformats.org/officeDocument/2006/relationships/slide" Target="slides/slide56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4.xml"/><Relationship Id="rId49" Type="http://schemas.openxmlformats.org/officeDocument/2006/relationships/slide" Target="slides/slide17.xml"/><Relationship Id="rId57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12.xml"/><Relationship Id="rId52" Type="http://schemas.openxmlformats.org/officeDocument/2006/relationships/slide" Target="slides/slide20.xml"/><Relationship Id="rId60" Type="http://schemas.openxmlformats.org/officeDocument/2006/relationships/slide" Target="slides/slide28.xml"/><Relationship Id="rId65" Type="http://schemas.openxmlformats.org/officeDocument/2006/relationships/slide" Target="slides/slide33.xml"/><Relationship Id="rId73" Type="http://schemas.openxmlformats.org/officeDocument/2006/relationships/slide" Target="slides/slide41.xml"/><Relationship Id="rId78" Type="http://schemas.openxmlformats.org/officeDocument/2006/relationships/slide" Target="slides/slide46.xml"/><Relationship Id="rId81" Type="http://schemas.openxmlformats.org/officeDocument/2006/relationships/slide" Target="slides/slide49.xml"/><Relationship Id="rId86" Type="http://schemas.openxmlformats.org/officeDocument/2006/relationships/slide" Target="slides/slide54.xml"/><Relationship Id="rId9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7.xml"/><Relationship Id="rId34" Type="http://schemas.openxmlformats.org/officeDocument/2006/relationships/slide" Target="slides/slide2.xml"/><Relationship Id="rId50" Type="http://schemas.openxmlformats.org/officeDocument/2006/relationships/slide" Target="slides/slide18.xml"/><Relationship Id="rId55" Type="http://schemas.openxmlformats.org/officeDocument/2006/relationships/slide" Target="slides/slide23.xml"/><Relationship Id="rId76" Type="http://schemas.openxmlformats.org/officeDocument/2006/relationships/slide" Target="slides/slide44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39.xml"/><Relationship Id="rId9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" Target="slides/slide8.xml"/><Relationship Id="rId45" Type="http://schemas.openxmlformats.org/officeDocument/2006/relationships/slide" Target="slides/slide13.xml"/><Relationship Id="rId66" Type="http://schemas.openxmlformats.org/officeDocument/2006/relationships/slide" Target="slides/slide34.xml"/><Relationship Id="rId87" Type="http://schemas.openxmlformats.org/officeDocument/2006/relationships/slide" Target="slides/slide55.xml"/><Relationship Id="rId61" Type="http://schemas.openxmlformats.org/officeDocument/2006/relationships/slide" Target="slides/slide29.xml"/><Relationship Id="rId82" Type="http://schemas.openxmlformats.org/officeDocument/2006/relationships/slide" Target="slides/slide50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3.xml"/><Relationship Id="rId56" Type="http://schemas.openxmlformats.org/officeDocument/2006/relationships/slide" Target="slides/slide24.xml"/><Relationship Id="rId77" Type="http://schemas.openxmlformats.org/officeDocument/2006/relationships/slide" Target="slides/slide4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C1F4B-E11A-46B2-B7FB-58076E67EBEF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6A045-87C1-42D5-85EC-184298BCE3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192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 главной странице сайта справа находится раздел «Открытый банк оценочных средств по русскому языку (2-9-е классы)». Зайдите в него и вы увидите гиперссылку: перейти в открытый банк оценочных средств по русскому языку. Пройдите по гиперссылке. Слева вы увидите перечень разделов курса русского языка по классам. Выберите часть «Говорение» и посмотрите задания с критериями оценки (рисунок).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4D5FF-77B4-44F4-ACAB-A88FEEFC2622}" type="slidenum">
              <a:rPr lang="ru-RU" smtClean="0"/>
              <a:pPr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699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78D8C-1CE2-4EB4-88F9-9D0D460D52E1}" type="datetimeFigureOut">
              <a:rPr lang="ru-RU"/>
              <a:pPr>
                <a:defRPr/>
              </a:pPr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962CB-E376-40BA-A4D6-4F1DE34EBD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4830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D8C3A-80CE-426B-8A5F-24665D8D708C}" type="datetimeFigureOut">
              <a:rPr lang="ru-RU"/>
              <a:pPr>
                <a:defRPr/>
              </a:pPr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F53AF-C8C5-416F-8183-17AD999C92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115455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2D30-4664-4823-8B44-94A31A875719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21.01.2026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BDD1-9E05-4D2C-BE5E-794BB0B20206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37459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2D30-4664-4823-8B44-94A31A875719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21.01.2026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BDD1-9E05-4D2C-BE5E-794BB0B20206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62800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2D30-4664-4823-8B44-94A31A875719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21.01.2026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BDD1-9E05-4D2C-BE5E-794BB0B20206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825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2D30-4664-4823-8B44-94A31A875719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21.01.2026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BDD1-9E05-4D2C-BE5E-794BB0B20206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47640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2D30-4664-4823-8B44-94A31A875719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21.01.2026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BDD1-9E05-4D2C-BE5E-794BB0B20206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5012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2D30-4664-4823-8B44-94A31A875719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21.01.2026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BDD1-9E05-4D2C-BE5E-794BB0B20206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44833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2D30-4664-4823-8B44-94A31A875719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21.01.2026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BDD1-9E05-4D2C-BE5E-794BB0B20206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32750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2D30-4664-4823-8B44-94A31A875719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21.01.2026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BDD1-9E05-4D2C-BE5E-794BB0B20206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36747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2D30-4664-4823-8B44-94A31A875719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21.01.2026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BDD1-9E05-4D2C-BE5E-794BB0B20206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0791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2D30-4664-4823-8B44-94A31A875719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21.01.2026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BDD1-9E05-4D2C-BE5E-794BB0B20206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086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E5055-F4F6-44DB-9B5E-E639E0D95211}" type="datetimeFigureOut">
              <a:rPr lang="ru-RU"/>
              <a:pPr>
                <a:defRPr/>
              </a:pPr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4A95D-6E0A-43B3-AD8F-CE87F79942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160041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2D30-4664-4823-8B44-94A31A875719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21.01.2026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B7BDD1-9E05-4D2C-BE5E-794BB0B20206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17445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2D30-4664-4823-8B44-94A31A875719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21.01.2026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BDD1-9E05-4D2C-BE5E-794BB0B20206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68330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2D30-4664-4823-8B44-94A31A875719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21.01.2026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BDD1-9E05-4D2C-BE5E-794BB0B20206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50898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98201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67300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21927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64062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37521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1976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804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7B49-604C-4592-A82C-561C511CA747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440F-8A67-4B17-AF0D-ABCC6EAF48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22285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40802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89456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77303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27015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81460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60793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83705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75011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537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7B49-604C-4592-A82C-561C511CA747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440F-8A67-4B17-AF0D-ABCC6EAF482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68665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80249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08188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77422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14722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37250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34875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46495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7B49-604C-4592-A82C-561C511CA747}" type="datetimeFigureOut">
              <a:rPr lang="ru-RU" smtClean="0">
                <a:solidFill>
                  <a:srgbClr val="073E87"/>
                </a:solidFill>
              </a:rPr>
              <a:pPr/>
              <a:t>21.01.2026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440F-8A67-4B17-AF0D-ABCC6EAF482D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10780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7B49-604C-4592-A82C-561C511CA747}" type="datetimeFigureOut">
              <a:rPr lang="ru-RU" smtClean="0">
                <a:solidFill>
                  <a:srgbClr val="073E87"/>
                </a:solidFill>
              </a:rPr>
              <a:pPr/>
              <a:t>21.01.2026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440F-8A67-4B17-AF0D-ABCC6EAF482D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640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7B49-604C-4592-A82C-561C511CA747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440F-8A67-4B17-AF0D-ABCC6EAF48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7B49-604C-4592-A82C-561C511CA747}" type="datetimeFigureOut">
              <a:rPr lang="ru-RU" smtClean="0">
                <a:solidFill>
                  <a:srgbClr val="073E87"/>
                </a:solidFill>
              </a:rPr>
              <a:pPr/>
              <a:t>21.01.2026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440F-8A67-4B17-AF0D-ABCC6EAF482D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79155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7B49-604C-4592-A82C-561C511CA747}" type="datetimeFigureOut">
              <a:rPr lang="ru-RU" smtClean="0">
                <a:solidFill>
                  <a:srgbClr val="073E87"/>
                </a:solidFill>
              </a:rPr>
              <a:pPr/>
              <a:t>21.01.2026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440F-8A67-4B17-AF0D-ABCC6EAF482D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80504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7B49-604C-4592-A82C-561C511CA747}" type="datetimeFigureOut">
              <a:rPr lang="ru-RU" smtClean="0">
                <a:solidFill>
                  <a:srgbClr val="073E87"/>
                </a:solidFill>
              </a:rPr>
              <a:pPr/>
              <a:t>21.01.2026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440F-8A67-4B17-AF0D-ABCC6EAF482D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8239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7B49-604C-4592-A82C-561C511CA747}" type="datetimeFigureOut">
              <a:rPr lang="ru-RU" smtClean="0">
                <a:solidFill>
                  <a:srgbClr val="073E87"/>
                </a:solidFill>
              </a:rPr>
              <a:pPr/>
              <a:t>21.01.2026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440F-8A67-4B17-AF0D-ABCC6EAF482D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9108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7B49-604C-4592-A82C-561C511CA747}" type="datetimeFigureOut">
              <a:rPr lang="ru-RU" smtClean="0">
                <a:solidFill>
                  <a:srgbClr val="073E87"/>
                </a:solidFill>
              </a:rPr>
              <a:pPr/>
              <a:t>21.01.2026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440F-8A67-4B17-AF0D-ABCC6EAF482D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18164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7B49-604C-4592-A82C-561C511CA747}" type="datetimeFigureOut">
              <a:rPr lang="ru-RU" smtClean="0">
                <a:solidFill>
                  <a:srgbClr val="073E87"/>
                </a:solidFill>
              </a:rPr>
              <a:pPr/>
              <a:t>21.01.2026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440F-8A67-4B17-AF0D-ABCC6EAF482D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722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7B49-604C-4592-A82C-561C511CA747}" type="datetimeFigureOut">
              <a:rPr lang="ru-RU" smtClean="0">
                <a:solidFill>
                  <a:srgbClr val="073E87"/>
                </a:solidFill>
              </a:rPr>
              <a:pPr/>
              <a:t>21.01.2026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440F-8A67-4B17-AF0D-ABCC6EAF482D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48681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7B49-604C-4592-A82C-561C511CA747}" type="datetimeFigureOut">
              <a:rPr lang="ru-RU" smtClean="0">
                <a:solidFill>
                  <a:srgbClr val="073E87"/>
                </a:solidFill>
              </a:rPr>
              <a:pPr/>
              <a:t>21.01.2026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440F-8A67-4B17-AF0D-ABCC6EAF482D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42443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7B49-604C-4592-A82C-561C511CA747}" type="datetimeFigureOut">
              <a:rPr lang="ru-RU" smtClean="0">
                <a:solidFill>
                  <a:srgbClr val="073E87"/>
                </a:solidFill>
              </a:rPr>
              <a:pPr/>
              <a:t>21.01.2026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440F-8A67-4B17-AF0D-ABCC6EAF482D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16879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722438"/>
            <a:ext cx="8229600" cy="21859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14400" y="4060825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3CF3F1-448E-4895-A79A-FB5AFCB748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93E7D0-9ECE-4477-82FB-75EC8488E8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1DF53A-312A-41DB-AAE8-03147E5E13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C2CB3-F390-4720-9C81-F8E62DD2C157}" type="slidenum">
              <a:rPr lang="en-US" alt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77973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7B49-604C-4592-A82C-561C511CA747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440F-8A67-4B17-AF0D-ABCC6EAF482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77768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3959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49752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31263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23050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46780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75317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25796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33265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451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7B49-604C-4592-A82C-561C511CA747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440F-8A67-4B17-AF0D-ABCC6EAF48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7B49-604C-4592-A82C-561C511CA747}" type="datetimeFigureOut">
              <a:rPr lang="ru-RU" smtClean="0">
                <a:solidFill>
                  <a:srgbClr val="073E87"/>
                </a:solidFill>
              </a:rPr>
              <a:pPr/>
              <a:t>21.01.2026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440F-8A67-4B17-AF0D-ABCC6EAF482D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32332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7B49-604C-4592-A82C-561C511CA747}" type="datetimeFigureOut">
              <a:rPr lang="ru-RU" smtClean="0">
                <a:solidFill>
                  <a:srgbClr val="073E87"/>
                </a:solidFill>
              </a:rPr>
              <a:pPr/>
              <a:t>21.01.2026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440F-8A67-4B17-AF0D-ABCC6EAF482D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33666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7B49-604C-4592-A82C-561C511CA747}" type="datetimeFigureOut">
              <a:rPr lang="ru-RU" smtClean="0">
                <a:solidFill>
                  <a:srgbClr val="073E87"/>
                </a:solidFill>
              </a:rPr>
              <a:pPr/>
              <a:t>21.01.2026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440F-8A67-4B17-AF0D-ABCC6EAF482D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33262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7B49-604C-4592-A82C-561C511CA747}" type="datetimeFigureOut">
              <a:rPr lang="ru-RU" smtClean="0">
                <a:solidFill>
                  <a:srgbClr val="073E87"/>
                </a:solidFill>
              </a:rPr>
              <a:pPr/>
              <a:t>21.01.2026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440F-8A67-4B17-AF0D-ABCC6EAF482D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2559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7B49-604C-4592-A82C-561C511CA747}" type="datetimeFigureOut">
              <a:rPr lang="ru-RU" smtClean="0">
                <a:solidFill>
                  <a:srgbClr val="073E87"/>
                </a:solidFill>
              </a:rPr>
              <a:pPr/>
              <a:t>21.01.2026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440F-8A67-4B17-AF0D-ABCC6EAF482D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75379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7B49-604C-4592-A82C-561C511CA747}" type="datetimeFigureOut">
              <a:rPr lang="ru-RU" smtClean="0">
                <a:solidFill>
                  <a:srgbClr val="073E87"/>
                </a:solidFill>
              </a:rPr>
              <a:pPr/>
              <a:t>21.01.2026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440F-8A67-4B17-AF0D-ABCC6EAF482D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54777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7B49-604C-4592-A82C-561C511CA747}" type="datetimeFigureOut">
              <a:rPr lang="ru-RU" smtClean="0">
                <a:solidFill>
                  <a:srgbClr val="073E87"/>
                </a:solidFill>
              </a:rPr>
              <a:pPr/>
              <a:t>21.01.2026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440F-8A67-4B17-AF0D-ABCC6EAF482D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20724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7B49-604C-4592-A82C-561C511CA747}" type="datetimeFigureOut">
              <a:rPr lang="ru-RU" smtClean="0">
                <a:solidFill>
                  <a:srgbClr val="073E87"/>
                </a:solidFill>
              </a:rPr>
              <a:pPr/>
              <a:t>21.01.2026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440F-8A67-4B17-AF0D-ABCC6EAF482D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9003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7B49-604C-4592-A82C-561C511CA747}" type="datetimeFigureOut">
              <a:rPr lang="ru-RU" smtClean="0">
                <a:solidFill>
                  <a:srgbClr val="073E87"/>
                </a:solidFill>
              </a:rPr>
              <a:pPr/>
              <a:t>21.01.2026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440F-8A67-4B17-AF0D-ABCC6EAF482D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08902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7B49-604C-4592-A82C-561C511CA747}" type="datetimeFigureOut">
              <a:rPr lang="ru-RU" smtClean="0">
                <a:solidFill>
                  <a:srgbClr val="073E87"/>
                </a:solidFill>
              </a:rPr>
              <a:pPr/>
              <a:t>21.01.2026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440F-8A67-4B17-AF0D-ABCC6EAF482D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241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7B49-604C-4592-A82C-561C511CA747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440F-8A67-4B17-AF0D-ABCC6EAF48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7B49-604C-4592-A82C-561C511CA747}" type="datetimeFigureOut">
              <a:rPr lang="ru-RU" smtClean="0">
                <a:solidFill>
                  <a:srgbClr val="073E87"/>
                </a:solidFill>
              </a:rPr>
              <a:pPr/>
              <a:t>21.01.2026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440F-8A67-4B17-AF0D-ABCC6EAF482D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91539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722438"/>
            <a:ext cx="8229600" cy="21859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14400" y="4060825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3CF3F1-448E-4895-A79A-FB5AFCB748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93E7D0-9ECE-4477-82FB-75EC8488E8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1DF53A-312A-41DB-AAE8-03147E5E13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C2CB3-F390-4720-9C81-F8E62DD2C157}" type="slidenum">
              <a:rPr lang="en-US" alt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237571"/>
      </p:ext>
    </p:extLst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7B49-604C-4592-A82C-561C511CA747}" type="datetimeFigureOut">
              <a:rPr lang="ru-RU" smtClean="0">
                <a:solidFill>
                  <a:srgbClr val="073E87"/>
                </a:solidFill>
              </a:rPr>
              <a:pPr/>
              <a:t>21.01.2026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440F-8A67-4B17-AF0D-ABCC6EAF482D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76896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7B49-604C-4592-A82C-561C511CA747}" type="datetimeFigureOut">
              <a:rPr lang="ru-RU" smtClean="0">
                <a:solidFill>
                  <a:srgbClr val="073E87"/>
                </a:solidFill>
              </a:rPr>
              <a:pPr/>
              <a:t>21.01.2026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440F-8A67-4B17-AF0D-ABCC6EAF482D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367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7B49-604C-4592-A82C-561C511CA747}" type="datetimeFigureOut">
              <a:rPr lang="ru-RU" smtClean="0">
                <a:solidFill>
                  <a:srgbClr val="073E87"/>
                </a:solidFill>
              </a:rPr>
              <a:pPr/>
              <a:t>21.01.2026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440F-8A67-4B17-AF0D-ABCC6EAF482D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9736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7B49-604C-4592-A82C-561C511CA747}" type="datetimeFigureOut">
              <a:rPr lang="ru-RU" smtClean="0">
                <a:solidFill>
                  <a:srgbClr val="073E87"/>
                </a:solidFill>
              </a:rPr>
              <a:pPr/>
              <a:t>21.01.2026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440F-8A67-4B17-AF0D-ABCC6EAF482D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87539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7B49-604C-4592-A82C-561C511CA747}" type="datetimeFigureOut">
              <a:rPr lang="ru-RU" smtClean="0">
                <a:solidFill>
                  <a:srgbClr val="073E87"/>
                </a:solidFill>
              </a:rPr>
              <a:pPr/>
              <a:t>21.01.2026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440F-8A67-4B17-AF0D-ABCC6EAF482D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36638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7B49-604C-4592-A82C-561C511CA747}" type="datetimeFigureOut">
              <a:rPr lang="ru-RU" smtClean="0">
                <a:solidFill>
                  <a:srgbClr val="073E87"/>
                </a:solidFill>
              </a:rPr>
              <a:pPr/>
              <a:t>21.01.2026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440F-8A67-4B17-AF0D-ABCC6EAF482D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23727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7B49-604C-4592-A82C-561C511CA747}" type="datetimeFigureOut">
              <a:rPr lang="ru-RU" smtClean="0">
                <a:solidFill>
                  <a:srgbClr val="073E87"/>
                </a:solidFill>
              </a:rPr>
              <a:pPr/>
              <a:t>21.01.2026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440F-8A67-4B17-AF0D-ABCC6EAF482D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78228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7B49-604C-4592-A82C-561C511CA747}" type="datetimeFigureOut">
              <a:rPr lang="ru-RU" smtClean="0">
                <a:solidFill>
                  <a:srgbClr val="073E87"/>
                </a:solidFill>
              </a:rPr>
              <a:pPr/>
              <a:t>21.01.2026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440F-8A67-4B17-AF0D-ABCC6EAF482D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3245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7B49-604C-4592-A82C-561C511CA747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440F-8A67-4B17-AF0D-ABCC6EAF48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7B49-604C-4592-A82C-561C511CA747}" type="datetimeFigureOut">
              <a:rPr lang="ru-RU" smtClean="0">
                <a:solidFill>
                  <a:srgbClr val="073E87"/>
                </a:solidFill>
              </a:rPr>
              <a:pPr/>
              <a:t>21.01.2026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440F-8A67-4B17-AF0D-ABCC6EAF482D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36071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7B49-604C-4592-A82C-561C511CA747}" type="datetimeFigureOut">
              <a:rPr lang="ru-RU" smtClean="0">
                <a:solidFill>
                  <a:srgbClr val="073E87"/>
                </a:solidFill>
              </a:rPr>
              <a:pPr/>
              <a:t>21.01.2026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440F-8A67-4B17-AF0D-ABCC6EAF482D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82697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7B49-604C-4592-A82C-561C511CA747}" type="datetimeFigureOut">
              <a:rPr lang="ru-RU" smtClean="0">
                <a:solidFill>
                  <a:srgbClr val="073E87"/>
                </a:solidFill>
              </a:rPr>
              <a:pPr/>
              <a:t>21.01.2026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440F-8A67-4B17-AF0D-ABCC6EAF482D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1312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722438"/>
            <a:ext cx="8229600" cy="21859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14400" y="4060825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3CF3F1-448E-4895-A79A-FB5AFCB748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93E7D0-9ECE-4477-82FB-75EC8488E8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1DF53A-312A-41DB-AAE8-03147E5E13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C2CB3-F390-4720-9C81-F8E62DD2C157}" type="slidenum">
              <a:rPr lang="en-US" alt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543518"/>
      </p:ext>
    </p:extLst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93724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15325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65563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04140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145565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000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7B49-604C-4592-A82C-561C511CA747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440F-8A67-4B17-AF0D-ABCC6EAF482D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51701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91506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86538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44146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43393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32723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3717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03283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58739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142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03310-A202-4948-A460-A2DDB61B55B6}" type="datetimeFigureOut">
              <a:rPr lang="ru-RU"/>
              <a:pPr>
                <a:defRPr/>
              </a:pPr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6E617-3353-4802-86F1-074B404A5D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41840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7B49-604C-4592-A82C-561C511CA747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440F-8A67-4B17-AF0D-ABCC6EAF482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673767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9879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592934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240658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826987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968892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636639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154187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203198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1367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7B49-604C-4592-A82C-561C511CA747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440F-8A67-4B17-AF0D-ABCC6EAF48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226638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649876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59885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537081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058368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241919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19926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989644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303225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4195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7B49-604C-4592-A82C-561C511CA747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440F-8A67-4B17-AF0D-ABCC6EAF482D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795600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39073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098450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2300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E1B4C-FCA5-4673-9DDC-5ACEED185784}" type="datetimeFigureOut">
              <a:rPr lang="ru-RU"/>
              <a:pPr>
                <a:defRPr/>
              </a:pPr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FC94D-4CCF-4021-818A-002926CF97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06494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0658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122A6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17388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973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122A6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947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724934" cy="456762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7848600" y="0"/>
                </a:moveTo>
                <a:lnTo>
                  <a:pt x="0" y="0"/>
                </a:lnTo>
                <a:lnTo>
                  <a:pt x="0" y="3505200"/>
                </a:lnTo>
                <a:lnTo>
                  <a:pt x="7848600" y="3505200"/>
                </a:lnTo>
                <a:lnTo>
                  <a:pt x="7848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3505200"/>
                </a:moveTo>
                <a:lnTo>
                  <a:pt x="7848600" y="3505200"/>
                </a:lnTo>
                <a:lnTo>
                  <a:pt x="7848600" y="0"/>
                </a:lnTo>
                <a:lnTo>
                  <a:pt x="0" y="0"/>
                </a:lnTo>
                <a:lnTo>
                  <a:pt x="0" y="350520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0" y="6613525"/>
            <a:ext cx="9144000" cy="244475"/>
          </a:xfrm>
          <a:custGeom>
            <a:avLst/>
            <a:gdLst/>
            <a:ahLst/>
            <a:cxnLst/>
            <a:rect l="l" t="t" r="r" b="b"/>
            <a:pathLst>
              <a:path w="9144000" h="244475">
                <a:moveTo>
                  <a:pt x="9144000" y="0"/>
                </a:moveTo>
                <a:lnTo>
                  <a:pt x="0" y="0"/>
                </a:lnTo>
                <a:lnTo>
                  <a:pt x="0" y="244475"/>
                </a:lnTo>
                <a:lnTo>
                  <a:pt x="9144000" y="244475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3575" y="6159500"/>
            <a:ext cx="65024" cy="6508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93924" y="6159500"/>
            <a:ext cx="65150" cy="65087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54400" y="6159500"/>
            <a:ext cx="65024" cy="65087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14749" y="6159500"/>
            <a:ext cx="65150" cy="65087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475225" y="6159500"/>
            <a:ext cx="65024" cy="65087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37225" y="6159500"/>
            <a:ext cx="65024" cy="65087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97574" y="6159500"/>
            <a:ext cx="65150" cy="6508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122A6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0004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9479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914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C8E32-8F55-4E44-8D2A-C363225B4981}" type="datetimeFigureOut">
              <a:rPr lang="ru-RU"/>
              <a:pPr>
                <a:defRPr/>
              </a:pPr>
              <a:t>21.01.2026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21EDD-1946-481C-B5F6-F072AFB38B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69096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122A6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17388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1532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122A6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4342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724934" cy="456762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7848600" y="0"/>
                </a:moveTo>
                <a:lnTo>
                  <a:pt x="0" y="0"/>
                </a:lnTo>
                <a:lnTo>
                  <a:pt x="0" y="3505200"/>
                </a:lnTo>
                <a:lnTo>
                  <a:pt x="7848600" y="3505200"/>
                </a:lnTo>
                <a:lnTo>
                  <a:pt x="7848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3505200"/>
                </a:moveTo>
                <a:lnTo>
                  <a:pt x="7848600" y="3505200"/>
                </a:lnTo>
                <a:lnTo>
                  <a:pt x="7848600" y="0"/>
                </a:lnTo>
                <a:lnTo>
                  <a:pt x="0" y="0"/>
                </a:lnTo>
                <a:lnTo>
                  <a:pt x="0" y="350520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0" y="6613525"/>
            <a:ext cx="9144000" cy="244475"/>
          </a:xfrm>
          <a:custGeom>
            <a:avLst/>
            <a:gdLst/>
            <a:ahLst/>
            <a:cxnLst/>
            <a:rect l="l" t="t" r="r" b="b"/>
            <a:pathLst>
              <a:path w="9144000" h="244475">
                <a:moveTo>
                  <a:pt x="9144000" y="0"/>
                </a:moveTo>
                <a:lnTo>
                  <a:pt x="0" y="0"/>
                </a:lnTo>
                <a:lnTo>
                  <a:pt x="0" y="244475"/>
                </a:lnTo>
                <a:lnTo>
                  <a:pt x="9144000" y="244475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3575" y="6159500"/>
            <a:ext cx="65024" cy="6508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93924" y="6159500"/>
            <a:ext cx="65150" cy="65087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54400" y="6159500"/>
            <a:ext cx="65024" cy="65087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14749" y="6159500"/>
            <a:ext cx="65150" cy="65087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475225" y="6159500"/>
            <a:ext cx="65024" cy="65087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37225" y="6159500"/>
            <a:ext cx="65024" cy="65087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97574" y="6159500"/>
            <a:ext cx="65150" cy="6508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122A6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3866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4751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3509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122A6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17388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4165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122A6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7417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724934" cy="456762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7848600" y="0"/>
                </a:moveTo>
                <a:lnTo>
                  <a:pt x="0" y="0"/>
                </a:lnTo>
                <a:lnTo>
                  <a:pt x="0" y="3505200"/>
                </a:lnTo>
                <a:lnTo>
                  <a:pt x="7848600" y="3505200"/>
                </a:lnTo>
                <a:lnTo>
                  <a:pt x="7848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3505200"/>
                </a:moveTo>
                <a:lnTo>
                  <a:pt x="7848600" y="3505200"/>
                </a:lnTo>
                <a:lnTo>
                  <a:pt x="7848600" y="0"/>
                </a:lnTo>
                <a:lnTo>
                  <a:pt x="0" y="0"/>
                </a:lnTo>
                <a:lnTo>
                  <a:pt x="0" y="350520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0" y="6613525"/>
            <a:ext cx="9144000" cy="244475"/>
          </a:xfrm>
          <a:custGeom>
            <a:avLst/>
            <a:gdLst/>
            <a:ahLst/>
            <a:cxnLst/>
            <a:rect l="l" t="t" r="r" b="b"/>
            <a:pathLst>
              <a:path w="9144000" h="244475">
                <a:moveTo>
                  <a:pt x="9144000" y="0"/>
                </a:moveTo>
                <a:lnTo>
                  <a:pt x="0" y="0"/>
                </a:lnTo>
                <a:lnTo>
                  <a:pt x="0" y="244475"/>
                </a:lnTo>
                <a:lnTo>
                  <a:pt x="9144000" y="244475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3575" y="6159500"/>
            <a:ext cx="65024" cy="6508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93924" y="6159500"/>
            <a:ext cx="65150" cy="65087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54400" y="6159500"/>
            <a:ext cx="65024" cy="65087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14749" y="6159500"/>
            <a:ext cx="65150" cy="65087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475225" y="6159500"/>
            <a:ext cx="65024" cy="65087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37225" y="6159500"/>
            <a:ext cx="65024" cy="65087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97574" y="6159500"/>
            <a:ext cx="65150" cy="6508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122A6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2251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574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492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20016-C7E2-4A7E-A70F-E49564CABBF2}" type="datetimeFigureOut">
              <a:rPr lang="ru-RU"/>
              <a:pPr>
                <a:defRPr/>
              </a:pPr>
              <a:t>21.01.2026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AA4D6-7DB2-407E-9E22-035FAD3283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83065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122A6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17388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8464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122A6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1966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724934" cy="456762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7848600" y="0"/>
                </a:moveTo>
                <a:lnTo>
                  <a:pt x="0" y="0"/>
                </a:lnTo>
                <a:lnTo>
                  <a:pt x="0" y="3505200"/>
                </a:lnTo>
                <a:lnTo>
                  <a:pt x="7848600" y="3505200"/>
                </a:lnTo>
                <a:lnTo>
                  <a:pt x="7848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3505200"/>
                </a:moveTo>
                <a:lnTo>
                  <a:pt x="7848600" y="3505200"/>
                </a:lnTo>
                <a:lnTo>
                  <a:pt x="7848600" y="0"/>
                </a:lnTo>
                <a:lnTo>
                  <a:pt x="0" y="0"/>
                </a:lnTo>
                <a:lnTo>
                  <a:pt x="0" y="350520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0" y="6613525"/>
            <a:ext cx="9144000" cy="244475"/>
          </a:xfrm>
          <a:custGeom>
            <a:avLst/>
            <a:gdLst/>
            <a:ahLst/>
            <a:cxnLst/>
            <a:rect l="l" t="t" r="r" b="b"/>
            <a:pathLst>
              <a:path w="9144000" h="244475">
                <a:moveTo>
                  <a:pt x="9144000" y="0"/>
                </a:moveTo>
                <a:lnTo>
                  <a:pt x="0" y="0"/>
                </a:lnTo>
                <a:lnTo>
                  <a:pt x="0" y="244475"/>
                </a:lnTo>
                <a:lnTo>
                  <a:pt x="9144000" y="244475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3575" y="6159500"/>
            <a:ext cx="65024" cy="6508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93924" y="6159500"/>
            <a:ext cx="65150" cy="65087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54400" y="6159500"/>
            <a:ext cx="65024" cy="65087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14749" y="6159500"/>
            <a:ext cx="65150" cy="65087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475225" y="6159500"/>
            <a:ext cx="65024" cy="65087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37225" y="6159500"/>
            <a:ext cx="65024" cy="65087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97574" y="6159500"/>
            <a:ext cx="65150" cy="6508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122A6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2546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1600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8706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122A6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17388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1064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122A6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7907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724934" cy="456762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7848600" y="0"/>
                </a:moveTo>
                <a:lnTo>
                  <a:pt x="0" y="0"/>
                </a:lnTo>
                <a:lnTo>
                  <a:pt x="0" y="3505200"/>
                </a:lnTo>
                <a:lnTo>
                  <a:pt x="7848600" y="3505200"/>
                </a:lnTo>
                <a:lnTo>
                  <a:pt x="7848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3505200"/>
                </a:moveTo>
                <a:lnTo>
                  <a:pt x="7848600" y="3505200"/>
                </a:lnTo>
                <a:lnTo>
                  <a:pt x="7848600" y="0"/>
                </a:lnTo>
                <a:lnTo>
                  <a:pt x="0" y="0"/>
                </a:lnTo>
                <a:lnTo>
                  <a:pt x="0" y="350520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0" y="6613525"/>
            <a:ext cx="9144000" cy="244475"/>
          </a:xfrm>
          <a:custGeom>
            <a:avLst/>
            <a:gdLst/>
            <a:ahLst/>
            <a:cxnLst/>
            <a:rect l="l" t="t" r="r" b="b"/>
            <a:pathLst>
              <a:path w="9144000" h="244475">
                <a:moveTo>
                  <a:pt x="9144000" y="0"/>
                </a:moveTo>
                <a:lnTo>
                  <a:pt x="0" y="0"/>
                </a:lnTo>
                <a:lnTo>
                  <a:pt x="0" y="244475"/>
                </a:lnTo>
                <a:lnTo>
                  <a:pt x="9144000" y="244475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3575" y="6159500"/>
            <a:ext cx="65024" cy="6508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93924" y="6159500"/>
            <a:ext cx="65150" cy="65087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54400" y="6159500"/>
            <a:ext cx="65024" cy="65087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14749" y="6159500"/>
            <a:ext cx="65150" cy="65087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475225" y="6159500"/>
            <a:ext cx="65024" cy="65087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37225" y="6159500"/>
            <a:ext cx="65024" cy="65087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97574" y="6159500"/>
            <a:ext cx="65150" cy="6508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122A6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4200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6198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36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7D97A-863E-4511-933B-162C2071BC10}" type="datetimeFigureOut">
              <a:rPr lang="ru-RU"/>
              <a:pPr>
                <a:defRPr/>
              </a:pPr>
              <a:t>21.01.2026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5FCD5-3318-4101-8CB6-73E49C5D06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57141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122A6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17388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7958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122A6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7741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724934" cy="456762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7848600" y="0"/>
                </a:moveTo>
                <a:lnTo>
                  <a:pt x="0" y="0"/>
                </a:lnTo>
                <a:lnTo>
                  <a:pt x="0" y="3505200"/>
                </a:lnTo>
                <a:lnTo>
                  <a:pt x="7848600" y="3505200"/>
                </a:lnTo>
                <a:lnTo>
                  <a:pt x="7848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3505200"/>
                </a:moveTo>
                <a:lnTo>
                  <a:pt x="7848600" y="3505200"/>
                </a:lnTo>
                <a:lnTo>
                  <a:pt x="7848600" y="0"/>
                </a:lnTo>
                <a:lnTo>
                  <a:pt x="0" y="0"/>
                </a:lnTo>
                <a:lnTo>
                  <a:pt x="0" y="350520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0" y="6613525"/>
            <a:ext cx="9144000" cy="244475"/>
          </a:xfrm>
          <a:custGeom>
            <a:avLst/>
            <a:gdLst/>
            <a:ahLst/>
            <a:cxnLst/>
            <a:rect l="l" t="t" r="r" b="b"/>
            <a:pathLst>
              <a:path w="9144000" h="244475">
                <a:moveTo>
                  <a:pt x="9144000" y="0"/>
                </a:moveTo>
                <a:lnTo>
                  <a:pt x="0" y="0"/>
                </a:lnTo>
                <a:lnTo>
                  <a:pt x="0" y="244475"/>
                </a:lnTo>
                <a:lnTo>
                  <a:pt x="9144000" y="244475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3575" y="6159500"/>
            <a:ext cx="65024" cy="6508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93924" y="6159500"/>
            <a:ext cx="65150" cy="65087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54400" y="6159500"/>
            <a:ext cx="65024" cy="65087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14749" y="6159500"/>
            <a:ext cx="65150" cy="65087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475225" y="6159500"/>
            <a:ext cx="65024" cy="65087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37225" y="6159500"/>
            <a:ext cx="65024" cy="65087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97574" y="6159500"/>
            <a:ext cx="65150" cy="6508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122A6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1980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2174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6664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122A6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17388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5640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122A6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4337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724934" cy="456762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7848600" y="0"/>
                </a:moveTo>
                <a:lnTo>
                  <a:pt x="0" y="0"/>
                </a:lnTo>
                <a:lnTo>
                  <a:pt x="0" y="3505200"/>
                </a:lnTo>
                <a:lnTo>
                  <a:pt x="7848600" y="3505200"/>
                </a:lnTo>
                <a:lnTo>
                  <a:pt x="7848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3505200"/>
                </a:moveTo>
                <a:lnTo>
                  <a:pt x="7848600" y="3505200"/>
                </a:lnTo>
                <a:lnTo>
                  <a:pt x="7848600" y="0"/>
                </a:lnTo>
                <a:lnTo>
                  <a:pt x="0" y="0"/>
                </a:lnTo>
                <a:lnTo>
                  <a:pt x="0" y="350520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0" y="6613525"/>
            <a:ext cx="9144000" cy="244475"/>
          </a:xfrm>
          <a:custGeom>
            <a:avLst/>
            <a:gdLst/>
            <a:ahLst/>
            <a:cxnLst/>
            <a:rect l="l" t="t" r="r" b="b"/>
            <a:pathLst>
              <a:path w="9144000" h="244475">
                <a:moveTo>
                  <a:pt x="9144000" y="0"/>
                </a:moveTo>
                <a:lnTo>
                  <a:pt x="0" y="0"/>
                </a:lnTo>
                <a:lnTo>
                  <a:pt x="0" y="244475"/>
                </a:lnTo>
                <a:lnTo>
                  <a:pt x="9144000" y="244475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3575" y="6159500"/>
            <a:ext cx="65024" cy="6508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93924" y="6159500"/>
            <a:ext cx="65150" cy="65087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54400" y="6159500"/>
            <a:ext cx="65024" cy="65087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14749" y="6159500"/>
            <a:ext cx="65150" cy="65087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475225" y="6159500"/>
            <a:ext cx="65024" cy="65087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37225" y="6159500"/>
            <a:ext cx="65024" cy="65087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97574" y="6159500"/>
            <a:ext cx="65150" cy="6508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122A6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1096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8947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2D30-4664-4823-8B44-94A31A875719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21.01.2026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BDD1-9E05-4D2C-BE5E-794BB0B20206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2979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3119B-EAF4-4F12-AF3E-74D2D99B9C11}" type="datetimeFigureOut">
              <a:rPr lang="ru-RU"/>
              <a:pPr>
                <a:defRPr/>
              </a:pPr>
              <a:t>21.01.2026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C54D8-AE24-47E4-987E-73319996F3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82721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2D30-4664-4823-8B44-94A31A875719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21.01.2026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BDD1-9E05-4D2C-BE5E-794BB0B20206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95228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2D30-4664-4823-8B44-94A31A875719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21.01.2026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BDD1-9E05-4D2C-BE5E-794BB0B20206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9215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2D30-4664-4823-8B44-94A31A875719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21.01.2026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BDD1-9E05-4D2C-BE5E-794BB0B20206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55001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2D30-4664-4823-8B44-94A31A875719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21.01.2026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BDD1-9E05-4D2C-BE5E-794BB0B20206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8361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2D30-4664-4823-8B44-94A31A875719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21.01.2026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BDD1-9E05-4D2C-BE5E-794BB0B20206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04147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2D30-4664-4823-8B44-94A31A875719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21.01.2026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BDD1-9E05-4D2C-BE5E-794BB0B20206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22247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2D30-4664-4823-8B44-94A31A875719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21.01.2026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BDD1-9E05-4D2C-BE5E-794BB0B20206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98139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2D30-4664-4823-8B44-94A31A875719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21.01.2026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B7BDD1-9E05-4D2C-BE5E-794BB0B20206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36422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2D30-4664-4823-8B44-94A31A875719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21.01.2026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BDD1-9E05-4D2C-BE5E-794BB0B20206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55586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2D30-4664-4823-8B44-94A31A875719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21.01.2026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BDD1-9E05-4D2C-BE5E-794BB0B20206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219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2E738-3401-45D0-8D84-DB8199279B88}" type="datetimeFigureOut">
              <a:rPr lang="ru-RU"/>
              <a:pPr>
                <a:defRPr/>
              </a:pPr>
              <a:t>21.01.2026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8F794-1075-4E90-BAA8-D8DF593109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326459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2D30-4664-4823-8B44-94A31A875719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21.01.2026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BDD1-9E05-4D2C-BE5E-794BB0B20206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6319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2D30-4664-4823-8B44-94A31A875719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21.01.2026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BDD1-9E05-4D2C-BE5E-794BB0B20206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94487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2D30-4664-4823-8B44-94A31A875719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21.01.2026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BDD1-9E05-4D2C-BE5E-794BB0B20206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6442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2D30-4664-4823-8B44-94A31A875719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21.01.2026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BDD1-9E05-4D2C-BE5E-794BB0B20206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6396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2D30-4664-4823-8B44-94A31A875719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21.01.2026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BDD1-9E05-4D2C-BE5E-794BB0B20206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7971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2D30-4664-4823-8B44-94A31A875719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21.01.2026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BDD1-9E05-4D2C-BE5E-794BB0B20206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35225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2D30-4664-4823-8B44-94A31A875719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21.01.2026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BDD1-9E05-4D2C-BE5E-794BB0B20206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98355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2D30-4664-4823-8B44-94A31A875719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21.01.2026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BDD1-9E05-4D2C-BE5E-794BB0B20206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51562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2D30-4664-4823-8B44-94A31A875719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21.01.2026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B7BDD1-9E05-4D2C-BE5E-794BB0B20206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04239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2D30-4664-4823-8B44-94A31A875719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21.01.2026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BDD1-9E05-4D2C-BE5E-794BB0B20206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566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286D0-85F3-4414-B63F-302A5E6F9429}" type="datetimeFigureOut">
              <a:rPr lang="ru-RU"/>
              <a:pPr>
                <a:defRPr/>
              </a:pPr>
              <a:t>21.01.2026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7B6D0-2DA3-45F0-8853-D9CF5C13D5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887572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2D30-4664-4823-8B44-94A31A875719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21.01.2026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BDD1-9E05-4D2C-BE5E-794BB0B20206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41340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2D30-4664-4823-8B44-94A31A875719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21.01.2026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BDD1-9E05-4D2C-BE5E-794BB0B20206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6040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2D30-4664-4823-8B44-94A31A875719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21.01.2026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BDD1-9E05-4D2C-BE5E-794BB0B20206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58112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2D30-4664-4823-8B44-94A31A875719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21.01.2026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BDD1-9E05-4D2C-BE5E-794BB0B20206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448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2D30-4664-4823-8B44-94A31A875719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21.01.2026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BDD1-9E05-4D2C-BE5E-794BB0B20206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14503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2D30-4664-4823-8B44-94A31A875719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21.01.2026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BDD1-9E05-4D2C-BE5E-794BB0B20206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82107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2D30-4664-4823-8B44-94A31A875719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21.01.2026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BDD1-9E05-4D2C-BE5E-794BB0B20206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59599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2D30-4664-4823-8B44-94A31A875719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21.01.2026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BDD1-9E05-4D2C-BE5E-794BB0B20206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81007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2D30-4664-4823-8B44-94A31A875719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21.01.2026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BDD1-9E05-4D2C-BE5E-794BB0B20206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14334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2D30-4664-4823-8B44-94A31A875719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21.01.2026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B7BDD1-9E05-4D2C-BE5E-794BB0B20206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184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66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theme" Target="../theme/theme10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68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67.xml"/><Relationship Id="rId9" Type="http://schemas.openxmlformats.org/officeDocument/2006/relationships/image" Target="../media/image4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theme" Target="../theme/theme15.xml"/><Relationship Id="rId5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6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theme" Target="../theme/theme16.xml"/><Relationship Id="rId5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21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theme" Target="../theme/theme17.xml"/><Relationship Id="rId5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6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theme" Target="../theme/theme18.xml"/><Relationship Id="rId5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31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theme" Target="../theme/theme19.xml"/><Relationship Id="rId5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theme" Target="../theme/theme21.xml"/><Relationship Id="rId5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53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theme" Target="../theme/theme22.xml"/><Relationship Id="rId5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8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7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6.xml"/><Relationship Id="rId12" Type="http://schemas.openxmlformats.org/officeDocument/2006/relationships/slideLayout" Target="../slideLayouts/slideLayout171.xml"/><Relationship Id="rId2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8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9.xml"/><Relationship Id="rId13" Type="http://schemas.openxmlformats.org/officeDocument/2006/relationships/theme" Target="../theme/theme24.xml"/><Relationship Id="rId3" Type="http://schemas.openxmlformats.org/officeDocument/2006/relationships/slideLayout" Target="../slideLayouts/slideLayout174.xml"/><Relationship Id="rId7" Type="http://schemas.openxmlformats.org/officeDocument/2006/relationships/slideLayout" Target="../slideLayouts/slideLayout178.xml"/><Relationship Id="rId12" Type="http://schemas.openxmlformats.org/officeDocument/2006/relationships/slideLayout" Target="../slideLayouts/slideLayout183.xml"/><Relationship Id="rId2" Type="http://schemas.openxmlformats.org/officeDocument/2006/relationships/slideLayout" Target="../slideLayouts/slideLayout173.xml"/><Relationship Id="rId1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7.xml"/><Relationship Id="rId11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80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6.xml"/><Relationship Id="rId2" Type="http://schemas.openxmlformats.org/officeDocument/2006/relationships/slideLayout" Target="../slideLayouts/slideLayout185.xml"/><Relationship Id="rId1" Type="http://schemas.openxmlformats.org/officeDocument/2006/relationships/slideLayout" Target="../slideLayouts/slideLayout184.xml"/><Relationship Id="rId6" Type="http://schemas.openxmlformats.org/officeDocument/2006/relationships/theme" Target="../theme/theme25.xml"/><Relationship Id="rId5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87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1.xml"/><Relationship Id="rId2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89.xml"/><Relationship Id="rId6" Type="http://schemas.openxmlformats.org/officeDocument/2006/relationships/theme" Target="../theme/theme26.xml"/><Relationship Id="rId5" Type="http://schemas.openxmlformats.org/officeDocument/2006/relationships/slideLayout" Target="../slideLayouts/slideLayout193.xml"/><Relationship Id="rId4" Type="http://schemas.openxmlformats.org/officeDocument/2006/relationships/slideLayout" Target="../slideLayouts/slideLayout192.xml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6.xml"/><Relationship Id="rId2" Type="http://schemas.openxmlformats.org/officeDocument/2006/relationships/slideLayout" Target="../slideLayouts/slideLayout195.xml"/><Relationship Id="rId1" Type="http://schemas.openxmlformats.org/officeDocument/2006/relationships/slideLayout" Target="../slideLayouts/slideLayout194.xml"/><Relationship Id="rId6" Type="http://schemas.openxmlformats.org/officeDocument/2006/relationships/theme" Target="../theme/theme27.xml"/><Relationship Id="rId5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7.xml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1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theme" Target="../theme/theme28.xml"/><Relationship Id="rId5" Type="http://schemas.openxmlformats.org/officeDocument/2006/relationships/slideLayout" Target="../slideLayouts/slideLayout203.xml"/><Relationship Id="rId4" Type="http://schemas.openxmlformats.org/officeDocument/2006/relationships/slideLayout" Target="../slideLayouts/slideLayout202.xml"/></Relationships>
</file>

<file path=ppt/slideMasters/_rels/slideMaster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6.xml"/><Relationship Id="rId2" Type="http://schemas.openxmlformats.org/officeDocument/2006/relationships/slideLayout" Target="../slideLayouts/slideLayout205.xml"/><Relationship Id="rId1" Type="http://schemas.openxmlformats.org/officeDocument/2006/relationships/slideLayout" Target="../slideLayouts/slideLayout204.xml"/><Relationship Id="rId6" Type="http://schemas.openxmlformats.org/officeDocument/2006/relationships/theme" Target="../theme/theme29.xml"/><Relationship Id="rId5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1.xml"/><Relationship Id="rId2" Type="http://schemas.openxmlformats.org/officeDocument/2006/relationships/slideLayout" Target="../slideLayouts/slideLayout210.xml"/><Relationship Id="rId1" Type="http://schemas.openxmlformats.org/officeDocument/2006/relationships/slideLayout" Target="../slideLayouts/slideLayout209.xml"/><Relationship Id="rId6" Type="http://schemas.openxmlformats.org/officeDocument/2006/relationships/theme" Target="../theme/theme30.xml"/><Relationship Id="rId5" Type="http://schemas.openxmlformats.org/officeDocument/2006/relationships/slideLayout" Target="../slideLayouts/slideLayout213.xml"/><Relationship Id="rId4" Type="http://schemas.openxmlformats.org/officeDocument/2006/relationships/slideLayout" Target="../slideLayouts/slideLayout212.xml"/></Relationships>
</file>

<file path=ppt/slideMasters/_rels/slideMaster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6.xml"/><Relationship Id="rId2" Type="http://schemas.openxmlformats.org/officeDocument/2006/relationships/slideLayout" Target="../slideLayouts/slideLayout215.xml"/><Relationship Id="rId1" Type="http://schemas.openxmlformats.org/officeDocument/2006/relationships/slideLayout" Target="../slideLayouts/slideLayout214.xml"/><Relationship Id="rId6" Type="http://schemas.openxmlformats.org/officeDocument/2006/relationships/theme" Target="../theme/theme31.xml"/><Relationship Id="rId5" Type="http://schemas.openxmlformats.org/officeDocument/2006/relationships/slideLayout" Target="../slideLayouts/slideLayout218.xml"/><Relationship Id="rId4" Type="http://schemas.openxmlformats.org/officeDocument/2006/relationships/slideLayout" Target="../slideLayouts/slideLayout217.xml"/></Relationships>
</file>

<file path=ppt/slideMasters/_rels/slideMaster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1.xml"/><Relationship Id="rId2" Type="http://schemas.openxmlformats.org/officeDocument/2006/relationships/slideLayout" Target="../slideLayouts/slideLayout220.xml"/><Relationship Id="rId1" Type="http://schemas.openxmlformats.org/officeDocument/2006/relationships/slideLayout" Target="../slideLayouts/slideLayout219.xml"/><Relationship Id="rId6" Type="http://schemas.openxmlformats.org/officeDocument/2006/relationships/theme" Target="../theme/theme32.xml"/><Relationship Id="rId5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theme" Target="../theme/theme4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38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37.xml"/><Relationship Id="rId9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41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theme" Target="../theme/theme5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43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2.xml"/><Relationship Id="rId9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46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theme" Target="../theme/theme6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48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7.xml"/><Relationship Id="rId9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51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theme" Target="../theme/theme7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53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52.xml"/><Relationship Id="rId9" Type="http://schemas.openxmlformats.org/officeDocument/2006/relationships/image" Target="../media/image4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56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theme" Target="../theme/theme8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58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57.xml"/><Relationship Id="rId9" Type="http://schemas.openxmlformats.org/officeDocument/2006/relationships/image" Target="../media/image4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61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theme" Target="../theme/theme9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63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62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AE4551-0A8B-4653-99F3-EB3093B352A1}" type="datetimeFigureOut">
              <a:rPr lang="ru-RU"/>
              <a:pPr>
                <a:defRPr/>
              </a:pPr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F5EDEF4-B43E-45D1-B362-47F2003BB8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7050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8724934" cy="456762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7848600" y="0"/>
                </a:moveTo>
                <a:lnTo>
                  <a:pt x="0" y="0"/>
                </a:lnTo>
                <a:lnTo>
                  <a:pt x="0" y="3505200"/>
                </a:lnTo>
                <a:lnTo>
                  <a:pt x="7848600" y="3505200"/>
                </a:lnTo>
                <a:lnTo>
                  <a:pt x="7848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3505200"/>
                </a:moveTo>
                <a:lnTo>
                  <a:pt x="7848600" y="3505200"/>
                </a:lnTo>
                <a:lnTo>
                  <a:pt x="7848600" y="0"/>
                </a:lnTo>
                <a:lnTo>
                  <a:pt x="0" y="0"/>
                </a:lnTo>
                <a:lnTo>
                  <a:pt x="0" y="350520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0" y="6613525"/>
            <a:ext cx="9144000" cy="244475"/>
          </a:xfrm>
          <a:custGeom>
            <a:avLst/>
            <a:gdLst/>
            <a:ahLst/>
            <a:cxnLst/>
            <a:rect l="l" t="t" r="r" b="b"/>
            <a:pathLst>
              <a:path w="9144000" h="244475">
                <a:moveTo>
                  <a:pt x="9144000" y="0"/>
                </a:moveTo>
                <a:lnTo>
                  <a:pt x="0" y="0"/>
                </a:lnTo>
                <a:lnTo>
                  <a:pt x="0" y="244475"/>
                </a:lnTo>
                <a:lnTo>
                  <a:pt x="9144000" y="244475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20" name="bg 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33575" y="6159500"/>
            <a:ext cx="65024" cy="6508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93925" y="6159500"/>
            <a:ext cx="65150" cy="65087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54401" y="6159500"/>
            <a:ext cx="65024" cy="65087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714750" y="6159500"/>
            <a:ext cx="65150" cy="65087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475226" y="6159500"/>
            <a:ext cx="65024" cy="65087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237226" y="6159500"/>
            <a:ext cx="65024" cy="65087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97575" y="6159500"/>
            <a:ext cx="65150" cy="65087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58051" y="6159500"/>
            <a:ext cx="65024" cy="65087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518400" y="6159500"/>
            <a:ext cx="65150" cy="65087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280400" y="6159500"/>
            <a:ext cx="65150" cy="6508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8983" y="693801"/>
            <a:ext cx="8546033" cy="422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122A6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08049" y="1622450"/>
            <a:ext cx="7409815" cy="4695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17388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98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70F2D30-4664-4823-8B44-94A31A875719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21.01.2026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B7BDD1-9E05-4D2C-BE5E-794BB0B20206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164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70F2D30-4664-4823-8B44-94A31A875719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21.01.2026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B7BDD1-9E05-4D2C-BE5E-794BB0B20206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8998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70F2D30-4664-4823-8B44-94A31A875719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21.01.2026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B7BDD1-9E05-4D2C-BE5E-794BB0B20206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3498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70F2D30-4664-4823-8B44-94A31A875719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21.01.2026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B7BDD1-9E05-4D2C-BE5E-794BB0B20206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0180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75028" y="192150"/>
            <a:ext cx="6393942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607946"/>
            <a:ext cx="7757795" cy="1489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kern="0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ker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er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793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75028" y="192150"/>
            <a:ext cx="6393942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607946"/>
            <a:ext cx="7757795" cy="1489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kern="0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ker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er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142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75028" y="192150"/>
            <a:ext cx="6393942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607946"/>
            <a:ext cx="7757795" cy="1489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kern="0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ker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er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226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75028" y="192150"/>
            <a:ext cx="6393942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607946"/>
            <a:ext cx="7757795" cy="1489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kern="0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ker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er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570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75028" y="192150"/>
            <a:ext cx="6393942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607946"/>
            <a:ext cx="7757795" cy="1489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kern="0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ker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er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039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21.01.2026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26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75028" y="192150"/>
            <a:ext cx="6393942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607946"/>
            <a:ext cx="7757795" cy="1489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kern="0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ker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er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670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75028" y="192150"/>
            <a:ext cx="6393942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607946"/>
            <a:ext cx="7757795" cy="1489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kern="0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ker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er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452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21.01.2026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00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21.01.2026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369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75028" y="192150"/>
            <a:ext cx="6393942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607946"/>
            <a:ext cx="7757795" cy="1489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kern="0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ker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er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563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75028" y="192150"/>
            <a:ext cx="6393942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607946"/>
            <a:ext cx="7757795" cy="1489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kern="0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ker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er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141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75028" y="192150"/>
            <a:ext cx="6393942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607946"/>
            <a:ext cx="7757795" cy="1489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kern="0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ker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er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75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75028" y="192150"/>
            <a:ext cx="6393942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607946"/>
            <a:ext cx="7757795" cy="1489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kern="0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ker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er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077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75028" y="192150"/>
            <a:ext cx="6393942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607946"/>
            <a:ext cx="7757795" cy="1489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kern="0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ker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er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528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75028" y="192150"/>
            <a:ext cx="6393942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607946"/>
            <a:ext cx="7757795" cy="1489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kern="0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ker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er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80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75028" y="192150"/>
            <a:ext cx="6393942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607946"/>
            <a:ext cx="7757795" cy="1489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kern="0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ker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er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594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75028" y="192150"/>
            <a:ext cx="6393942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607946"/>
            <a:ext cx="7757795" cy="1489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kern="0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ker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er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966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8724934" cy="456762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7848600" y="0"/>
                </a:moveTo>
                <a:lnTo>
                  <a:pt x="0" y="0"/>
                </a:lnTo>
                <a:lnTo>
                  <a:pt x="0" y="3505200"/>
                </a:lnTo>
                <a:lnTo>
                  <a:pt x="7848600" y="3505200"/>
                </a:lnTo>
                <a:lnTo>
                  <a:pt x="7848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3505200"/>
                </a:moveTo>
                <a:lnTo>
                  <a:pt x="7848600" y="3505200"/>
                </a:lnTo>
                <a:lnTo>
                  <a:pt x="7848600" y="0"/>
                </a:lnTo>
                <a:lnTo>
                  <a:pt x="0" y="0"/>
                </a:lnTo>
                <a:lnTo>
                  <a:pt x="0" y="350520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0" y="6613525"/>
            <a:ext cx="9144000" cy="244475"/>
          </a:xfrm>
          <a:custGeom>
            <a:avLst/>
            <a:gdLst/>
            <a:ahLst/>
            <a:cxnLst/>
            <a:rect l="l" t="t" r="r" b="b"/>
            <a:pathLst>
              <a:path w="9144000" h="244475">
                <a:moveTo>
                  <a:pt x="9144000" y="0"/>
                </a:moveTo>
                <a:lnTo>
                  <a:pt x="0" y="0"/>
                </a:lnTo>
                <a:lnTo>
                  <a:pt x="0" y="244475"/>
                </a:lnTo>
                <a:lnTo>
                  <a:pt x="9144000" y="244475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20" name="bg 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33575" y="6159500"/>
            <a:ext cx="65024" cy="6508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93925" y="6159500"/>
            <a:ext cx="65150" cy="65087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54401" y="6159500"/>
            <a:ext cx="65024" cy="65087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714750" y="6159500"/>
            <a:ext cx="65150" cy="65087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475226" y="6159500"/>
            <a:ext cx="65024" cy="65087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237226" y="6159500"/>
            <a:ext cx="65024" cy="65087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97575" y="6159500"/>
            <a:ext cx="65150" cy="65087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58051" y="6159500"/>
            <a:ext cx="65024" cy="65087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518400" y="6159500"/>
            <a:ext cx="65150" cy="65087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280400" y="6159500"/>
            <a:ext cx="65150" cy="6508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8983" y="693801"/>
            <a:ext cx="8546033" cy="422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122A6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08049" y="1622450"/>
            <a:ext cx="7409815" cy="4695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17388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724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8724934" cy="456762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7848600" y="0"/>
                </a:moveTo>
                <a:lnTo>
                  <a:pt x="0" y="0"/>
                </a:lnTo>
                <a:lnTo>
                  <a:pt x="0" y="3505200"/>
                </a:lnTo>
                <a:lnTo>
                  <a:pt x="7848600" y="3505200"/>
                </a:lnTo>
                <a:lnTo>
                  <a:pt x="7848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3505200"/>
                </a:moveTo>
                <a:lnTo>
                  <a:pt x="7848600" y="3505200"/>
                </a:lnTo>
                <a:lnTo>
                  <a:pt x="7848600" y="0"/>
                </a:lnTo>
                <a:lnTo>
                  <a:pt x="0" y="0"/>
                </a:lnTo>
                <a:lnTo>
                  <a:pt x="0" y="350520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0" y="6613525"/>
            <a:ext cx="9144000" cy="244475"/>
          </a:xfrm>
          <a:custGeom>
            <a:avLst/>
            <a:gdLst/>
            <a:ahLst/>
            <a:cxnLst/>
            <a:rect l="l" t="t" r="r" b="b"/>
            <a:pathLst>
              <a:path w="9144000" h="244475">
                <a:moveTo>
                  <a:pt x="9144000" y="0"/>
                </a:moveTo>
                <a:lnTo>
                  <a:pt x="0" y="0"/>
                </a:lnTo>
                <a:lnTo>
                  <a:pt x="0" y="244475"/>
                </a:lnTo>
                <a:lnTo>
                  <a:pt x="9144000" y="244475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20" name="bg 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33575" y="6159500"/>
            <a:ext cx="65024" cy="6508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93925" y="6159500"/>
            <a:ext cx="65150" cy="65087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54401" y="6159500"/>
            <a:ext cx="65024" cy="65087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714750" y="6159500"/>
            <a:ext cx="65150" cy="65087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475226" y="6159500"/>
            <a:ext cx="65024" cy="65087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237226" y="6159500"/>
            <a:ext cx="65024" cy="65087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97575" y="6159500"/>
            <a:ext cx="65150" cy="65087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58051" y="6159500"/>
            <a:ext cx="65024" cy="65087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518400" y="6159500"/>
            <a:ext cx="65150" cy="65087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280400" y="6159500"/>
            <a:ext cx="65150" cy="6508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8983" y="693801"/>
            <a:ext cx="8546033" cy="422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122A6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08049" y="1622450"/>
            <a:ext cx="7409815" cy="4695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17388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662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8724934" cy="456762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7848600" y="0"/>
                </a:moveTo>
                <a:lnTo>
                  <a:pt x="0" y="0"/>
                </a:lnTo>
                <a:lnTo>
                  <a:pt x="0" y="3505200"/>
                </a:lnTo>
                <a:lnTo>
                  <a:pt x="7848600" y="3505200"/>
                </a:lnTo>
                <a:lnTo>
                  <a:pt x="7848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3505200"/>
                </a:moveTo>
                <a:lnTo>
                  <a:pt x="7848600" y="3505200"/>
                </a:lnTo>
                <a:lnTo>
                  <a:pt x="7848600" y="0"/>
                </a:lnTo>
                <a:lnTo>
                  <a:pt x="0" y="0"/>
                </a:lnTo>
                <a:lnTo>
                  <a:pt x="0" y="350520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0" y="6613525"/>
            <a:ext cx="9144000" cy="244475"/>
          </a:xfrm>
          <a:custGeom>
            <a:avLst/>
            <a:gdLst/>
            <a:ahLst/>
            <a:cxnLst/>
            <a:rect l="l" t="t" r="r" b="b"/>
            <a:pathLst>
              <a:path w="9144000" h="244475">
                <a:moveTo>
                  <a:pt x="9144000" y="0"/>
                </a:moveTo>
                <a:lnTo>
                  <a:pt x="0" y="0"/>
                </a:lnTo>
                <a:lnTo>
                  <a:pt x="0" y="244475"/>
                </a:lnTo>
                <a:lnTo>
                  <a:pt x="9144000" y="244475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20" name="bg 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33575" y="6159500"/>
            <a:ext cx="65024" cy="6508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93925" y="6159500"/>
            <a:ext cx="65150" cy="65087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54401" y="6159500"/>
            <a:ext cx="65024" cy="65087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714750" y="6159500"/>
            <a:ext cx="65150" cy="65087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475226" y="6159500"/>
            <a:ext cx="65024" cy="65087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237226" y="6159500"/>
            <a:ext cx="65024" cy="65087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97575" y="6159500"/>
            <a:ext cx="65150" cy="65087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58051" y="6159500"/>
            <a:ext cx="65024" cy="65087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518400" y="6159500"/>
            <a:ext cx="65150" cy="65087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280400" y="6159500"/>
            <a:ext cx="65150" cy="6508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8983" y="693801"/>
            <a:ext cx="8546033" cy="422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122A6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08049" y="1622450"/>
            <a:ext cx="7409815" cy="4695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17388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257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8724934" cy="456762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7848600" y="0"/>
                </a:moveTo>
                <a:lnTo>
                  <a:pt x="0" y="0"/>
                </a:lnTo>
                <a:lnTo>
                  <a:pt x="0" y="3505200"/>
                </a:lnTo>
                <a:lnTo>
                  <a:pt x="7848600" y="3505200"/>
                </a:lnTo>
                <a:lnTo>
                  <a:pt x="7848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3505200"/>
                </a:moveTo>
                <a:lnTo>
                  <a:pt x="7848600" y="3505200"/>
                </a:lnTo>
                <a:lnTo>
                  <a:pt x="7848600" y="0"/>
                </a:lnTo>
                <a:lnTo>
                  <a:pt x="0" y="0"/>
                </a:lnTo>
                <a:lnTo>
                  <a:pt x="0" y="350520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0" y="6613525"/>
            <a:ext cx="9144000" cy="244475"/>
          </a:xfrm>
          <a:custGeom>
            <a:avLst/>
            <a:gdLst/>
            <a:ahLst/>
            <a:cxnLst/>
            <a:rect l="l" t="t" r="r" b="b"/>
            <a:pathLst>
              <a:path w="9144000" h="244475">
                <a:moveTo>
                  <a:pt x="9144000" y="0"/>
                </a:moveTo>
                <a:lnTo>
                  <a:pt x="0" y="0"/>
                </a:lnTo>
                <a:lnTo>
                  <a:pt x="0" y="244475"/>
                </a:lnTo>
                <a:lnTo>
                  <a:pt x="9144000" y="244475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20" name="bg 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33575" y="6159500"/>
            <a:ext cx="65024" cy="6508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93925" y="6159500"/>
            <a:ext cx="65150" cy="65087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54401" y="6159500"/>
            <a:ext cx="65024" cy="65087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714750" y="6159500"/>
            <a:ext cx="65150" cy="65087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475226" y="6159500"/>
            <a:ext cx="65024" cy="65087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237226" y="6159500"/>
            <a:ext cx="65024" cy="65087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97575" y="6159500"/>
            <a:ext cx="65150" cy="65087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58051" y="6159500"/>
            <a:ext cx="65024" cy="65087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518400" y="6159500"/>
            <a:ext cx="65150" cy="65087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280400" y="6159500"/>
            <a:ext cx="65150" cy="6508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8983" y="693801"/>
            <a:ext cx="8546033" cy="422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122A6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08049" y="1622450"/>
            <a:ext cx="7409815" cy="4695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17388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643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8724934" cy="456762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7848600" y="0"/>
                </a:moveTo>
                <a:lnTo>
                  <a:pt x="0" y="0"/>
                </a:lnTo>
                <a:lnTo>
                  <a:pt x="0" y="3505200"/>
                </a:lnTo>
                <a:lnTo>
                  <a:pt x="7848600" y="3505200"/>
                </a:lnTo>
                <a:lnTo>
                  <a:pt x="7848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3505200"/>
                </a:moveTo>
                <a:lnTo>
                  <a:pt x="7848600" y="3505200"/>
                </a:lnTo>
                <a:lnTo>
                  <a:pt x="7848600" y="0"/>
                </a:lnTo>
                <a:lnTo>
                  <a:pt x="0" y="0"/>
                </a:lnTo>
                <a:lnTo>
                  <a:pt x="0" y="350520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0" y="6613525"/>
            <a:ext cx="9144000" cy="244475"/>
          </a:xfrm>
          <a:custGeom>
            <a:avLst/>
            <a:gdLst/>
            <a:ahLst/>
            <a:cxnLst/>
            <a:rect l="l" t="t" r="r" b="b"/>
            <a:pathLst>
              <a:path w="9144000" h="244475">
                <a:moveTo>
                  <a:pt x="9144000" y="0"/>
                </a:moveTo>
                <a:lnTo>
                  <a:pt x="0" y="0"/>
                </a:lnTo>
                <a:lnTo>
                  <a:pt x="0" y="244475"/>
                </a:lnTo>
                <a:lnTo>
                  <a:pt x="9144000" y="244475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20" name="bg 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33575" y="6159500"/>
            <a:ext cx="65024" cy="6508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93925" y="6159500"/>
            <a:ext cx="65150" cy="65087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54401" y="6159500"/>
            <a:ext cx="65024" cy="65087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714750" y="6159500"/>
            <a:ext cx="65150" cy="65087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475226" y="6159500"/>
            <a:ext cx="65024" cy="65087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237226" y="6159500"/>
            <a:ext cx="65024" cy="65087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97575" y="6159500"/>
            <a:ext cx="65150" cy="65087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58051" y="6159500"/>
            <a:ext cx="65024" cy="65087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518400" y="6159500"/>
            <a:ext cx="65150" cy="65087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280400" y="6159500"/>
            <a:ext cx="65150" cy="6508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8983" y="693801"/>
            <a:ext cx="8546033" cy="422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122A6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08049" y="1622450"/>
            <a:ext cx="7409815" cy="4695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17388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110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8724934" cy="456762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7848600" y="0"/>
                </a:moveTo>
                <a:lnTo>
                  <a:pt x="0" y="0"/>
                </a:lnTo>
                <a:lnTo>
                  <a:pt x="0" y="3505200"/>
                </a:lnTo>
                <a:lnTo>
                  <a:pt x="7848600" y="3505200"/>
                </a:lnTo>
                <a:lnTo>
                  <a:pt x="7848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3505200"/>
                </a:moveTo>
                <a:lnTo>
                  <a:pt x="7848600" y="3505200"/>
                </a:lnTo>
                <a:lnTo>
                  <a:pt x="7848600" y="0"/>
                </a:lnTo>
                <a:lnTo>
                  <a:pt x="0" y="0"/>
                </a:lnTo>
                <a:lnTo>
                  <a:pt x="0" y="350520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0" y="6613525"/>
            <a:ext cx="9144000" cy="244475"/>
          </a:xfrm>
          <a:custGeom>
            <a:avLst/>
            <a:gdLst/>
            <a:ahLst/>
            <a:cxnLst/>
            <a:rect l="l" t="t" r="r" b="b"/>
            <a:pathLst>
              <a:path w="9144000" h="244475">
                <a:moveTo>
                  <a:pt x="9144000" y="0"/>
                </a:moveTo>
                <a:lnTo>
                  <a:pt x="0" y="0"/>
                </a:lnTo>
                <a:lnTo>
                  <a:pt x="0" y="244475"/>
                </a:lnTo>
                <a:lnTo>
                  <a:pt x="9144000" y="244475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20" name="bg 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33575" y="6159500"/>
            <a:ext cx="65024" cy="6508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93925" y="6159500"/>
            <a:ext cx="65150" cy="65087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54401" y="6159500"/>
            <a:ext cx="65024" cy="65087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714750" y="6159500"/>
            <a:ext cx="65150" cy="65087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475226" y="6159500"/>
            <a:ext cx="65024" cy="65087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237226" y="6159500"/>
            <a:ext cx="65024" cy="65087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97575" y="6159500"/>
            <a:ext cx="65150" cy="65087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58051" y="6159500"/>
            <a:ext cx="65024" cy="65087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518400" y="6159500"/>
            <a:ext cx="65150" cy="65087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280400" y="6159500"/>
            <a:ext cx="65150" cy="6508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8983" y="693801"/>
            <a:ext cx="8546033" cy="422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122A6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08049" y="1622450"/>
            <a:ext cx="7409815" cy="4695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17388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770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7.xml"/><Relationship Id="rId5" Type="http://schemas.openxmlformats.org/officeDocument/2006/relationships/hyperlink" Target="http://legionr.ru/" TargetMode="Externa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any.com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any.com/" TargetMode="Externa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any.com/" TargetMode="External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any.com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legionr.ru/" TargetMode="External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5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any.com/" TargetMode="External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any.com/" TargetMode="Externa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7.xml"/><Relationship Id="rId4" Type="http://schemas.openxmlformats.org/officeDocument/2006/relationships/hyperlink" Target="http://www.company.com/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mpany.com/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any.com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any.com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any.com/" TargetMode="External"/><Relationship Id="rId1" Type="http://schemas.openxmlformats.org/officeDocument/2006/relationships/slideLayout" Target="../slideLayouts/slideLayout6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9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9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0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1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any.com/" TargetMode="External"/><Relationship Id="rId1" Type="http://schemas.openxmlformats.org/officeDocument/2006/relationships/slideLayout" Target="../slideLayouts/slideLayout6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any.com/" TargetMode="External"/><Relationship Id="rId1" Type="http://schemas.openxmlformats.org/officeDocument/2006/relationships/slideLayout" Target="../slideLayouts/slideLayout5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any.com/" TargetMode="External"/><Relationship Id="rId1" Type="http://schemas.openxmlformats.org/officeDocument/2006/relationships/slideLayout" Target="../slideLayouts/slideLayout6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rus-oge.sdamgia.ru/" TargetMode="External"/><Relationship Id="rId7" Type="http://schemas.openxmlformats.org/officeDocument/2006/relationships/hyperlink" Target="http://www.fipi.ru/" TargetMode="External"/><Relationship Id="rId2" Type="http://schemas.openxmlformats.org/officeDocument/2006/relationships/hyperlink" Target="http://www.fipi.ru/content/otkrytyy-bank-zadaniy-oge" TargetMode="Externa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saharina.ru/" TargetMode="External"/><Relationship Id="rId5" Type="http://schemas.openxmlformats.org/officeDocument/2006/relationships/hyperlink" Target="http://uchimcauchitca.blogspot.om/" TargetMode="External"/><Relationship Id="rId4" Type="http://schemas.openxmlformats.org/officeDocument/2006/relationships/hyperlink" Target="http://www.&#1088;&#1091;&#1089;&#1089;&#1082;&#1080;&#1081;&#1073;&#1077;&#1079;&#1087;&#1088;&#1086;&#1073;&#1083;&#1077;&#1084;.&#1088;&#1092;/" TargetMode="Externa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file:///D:\&#1052;&#1086;&#1080;%20&#1076;&#1086;&#1082;&#1091;&#1084;&#1077;&#1085;&#1090;&#1099;\&#1041;&#1080;&#1073;&#1083;&#1080;&#1086;&#1090;&#1077;&#1082;&#1072;\&#1056;&#1048;&#1057;&#1059;&#1053;&#1050;&#1048;%20&#1044;&#1051;&#1071;%20%20&#1055;&#1056;&#1045;&#1047;&#1045;&#1053;&#1058;&#1040;&#1062;&#1048;&#1049;\0014.jpg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sz="8000" b="1" dirty="0">
                <a:solidFill>
                  <a:srgbClr val="FF0000"/>
                </a:solidFill>
              </a:rPr>
              <a:t>2026</a:t>
            </a:r>
          </a:p>
        </p:txBody>
      </p:sp>
      <p:pic>
        <p:nvPicPr>
          <p:cNvPr id="2051" name="Picture 2" descr="Картинки по запросу ГИ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628775"/>
            <a:ext cx="622935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319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артинки по запросу гиа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88913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Заголовок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7272338" cy="7921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600" b="1" i="1" dirty="0">
                <a:solidFill>
                  <a:srgbClr val="C00000"/>
                </a:solidFill>
              </a:rPr>
              <a:t>2026. Итоговое собеседование</a:t>
            </a:r>
            <a:r>
              <a:rPr lang="ru-RU" altLang="ru-RU" sz="7200" b="1" i="1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9511" y="1196752"/>
            <a:ext cx="8785101" cy="501675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dirty="0"/>
              <a:t>19. Проверка ответов участников итогового собеседования по русскому языку завершается не позднее, чем через 5 календарных дней с даты его проведения. Результатом итогового собеседования по русскому языку</a:t>
            </a:r>
          </a:p>
          <a:p>
            <a:pPr algn="ctr" eaLnBrk="1" hangingPunct="1">
              <a:defRPr/>
            </a:pPr>
            <a:r>
              <a:rPr lang="ru-RU" sz="4000" dirty="0"/>
              <a:t>является «зачёт» или «незачёт».</a:t>
            </a:r>
          </a:p>
        </p:txBody>
      </p:sp>
    </p:spTree>
    <p:extLst>
      <p:ext uri="{BB962C8B-B14F-4D97-AF65-F5344CB8AC3E}">
        <p14:creationId xmlns:p14="http://schemas.microsoft.com/office/powerpoint/2010/main" val="2460755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и по запросу гиа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88913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Заголовок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7272338" cy="792162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4000" b="1" i="1" dirty="0">
                <a:solidFill>
                  <a:srgbClr val="C00000"/>
                </a:solidFill>
              </a:rPr>
              <a:t>2026. Итоговое собеседование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443" y="1362179"/>
            <a:ext cx="9136995" cy="526297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ru-RU" sz="2800" b="1" dirty="0"/>
              <a:t>20. </a:t>
            </a:r>
            <a:r>
              <a:rPr lang="ru-RU" sz="2800" b="1" u="sng" dirty="0"/>
              <a:t>Повторно допускаются следующие обучающиеся</a:t>
            </a:r>
            <a:r>
              <a:rPr lang="ru-RU" sz="2800" b="1" dirty="0"/>
              <a:t>: </a:t>
            </a:r>
          </a:p>
          <a:p>
            <a:pPr marL="457200" indent="-45720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sz="2800" b="1" dirty="0"/>
              <a:t>получившие по итоговому собеседованию по русскому языку неудовлетворительный результат («незачет»);</a:t>
            </a:r>
          </a:p>
          <a:p>
            <a:pPr marL="457200" indent="-45720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sz="2800" b="1" dirty="0"/>
              <a:t> не явившиеся на итоговое собеседование по русскому языку по уважительным причинам (болезнь или иные обстоятельства), подтвержденным документально; </a:t>
            </a:r>
          </a:p>
          <a:p>
            <a:pPr marL="457200" indent="-45720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sz="2800" b="1" dirty="0"/>
              <a:t>не завершившие итоговое собеседование по русскому языку по уважительным причинам (болезнь или иные обстоятельства), подтвержденным документально.</a:t>
            </a:r>
          </a:p>
        </p:txBody>
      </p:sp>
    </p:spTree>
    <p:extLst>
      <p:ext uri="{BB962C8B-B14F-4D97-AF65-F5344CB8AC3E}">
        <p14:creationId xmlns:p14="http://schemas.microsoft.com/office/powerpoint/2010/main" val="3496051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артинки по запросу гиа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88913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Заголовок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7272338" cy="792162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4000" b="1" i="1" dirty="0">
                <a:solidFill>
                  <a:srgbClr val="C00000"/>
                </a:solidFill>
              </a:rPr>
              <a:t>2025 Итоговое собеседование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284984"/>
            <a:ext cx="9144000" cy="317009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dirty="0"/>
              <a:t>20. Повторно допускаются к итоговому собеседованию по русскому языку в дополнительные сроки в текущем учебном году </a:t>
            </a:r>
            <a:endParaRPr lang="en-US" sz="4000" dirty="0"/>
          </a:p>
          <a:p>
            <a:pPr algn="ctr">
              <a:defRPr/>
            </a:pPr>
            <a:r>
              <a:rPr lang="ru-RU" sz="4000" dirty="0"/>
              <a:t>(</a:t>
            </a:r>
            <a:r>
              <a:rPr lang="ru-RU" sz="4000" b="1" u="sng" dirty="0"/>
              <a:t>11 марта и 20 апреля 2026 года</a:t>
            </a:r>
            <a:r>
              <a:rPr lang="ru-RU" sz="4000" dirty="0"/>
              <a:t>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162" y="1628800"/>
            <a:ext cx="87130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График</a:t>
            </a:r>
            <a:r>
              <a:rPr kumimoji="0" lang="ru-RU" sz="3200" b="1" i="0" u="none" strike="noStrike" kern="0" cap="none" spc="-5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проведения</a:t>
            </a:r>
            <a:r>
              <a:rPr kumimoji="0" lang="ru-RU" sz="3200" b="1" i="0" u="none" strike="noStrike" kern="0" cap="none" spc="-6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итогового </a:t>
            </a:r>
            <a:r>
              <a:rPr kumimoji="0" lang="ru-RU" sz="3200" b="1" i="0" u="none" strike="noStrike" kern="0" cap="none" spc="-87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ru-RU" sz="3200" b="1" i="0" u="none" strike="noStrike" kern="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собеседования</a:t>
            </a:r>
            <a:r>
              <a:rPr kumimoji="0" lang="ru-RU" sz="3200" b="1" i="0" u="none" strike="noStrike" kern="0" cap="none" spc="-3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в</a:t>
            </a:r>
            <a:r>
              <a:rPr kumimoji="0" lang="ru-RU" sz="3200" b="1" i="0" u="none" strike="noStrike" kern="0" cap="none" spc="-2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ru-RU" sz="3200" b="1" i="0" u="none" strike="noStrike" kern="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2026</a:t>
            </a:r>
            <a:r>
              <a:rPr kumimoji="0" lang="ru-RU" sz="3200" b="1" i="0" u="none" strike="noStrike" kern="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ru-RU" sz="3200" b="1" i="0" u="none" strike="noStrike" kern="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году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39103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5904656"/>
          </a:xfrm>
        </p:spPr>
        <p:txBody>
          <a:bodyPr>
            <a:normAutofit fontScale="92500" lnSpcReduction="20000"/>
          </a:bodyPr>
          <a:lstStyle/>
          <a:p>
            <a:pPr algn="just"/>
            <a:endParaRPr lang="ru-RU" dirty="0"/>
          </a:p>
          <a:p>
            <a:pPr algn="just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устное  собеседование -  допуск к ОГЭ</a:t>
            </a:r>
          </a:p>
          <a:p>
            <a:pPr algn="just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 пройдет </a:t>
            </a:r>
            <a:r>
              <a:rPr lang="ru-RU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февраля 2026 года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(вторая среда февраля)</a:t>
            </a:r>
          </a:p>
          <a:p>
            <a:pPr algn="just"/>
            <a:r>
              <a:rPr lang="ru-RU" sz="2600" b="1" dirty="0"/>
              <a:t>Итоговое собеседование выпускники 9 классов будут проходить в своих школах. </a:t>
            </a: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становятся доступны в день проведения собеседования</a:t>
            </a:r>
            <a:endParaRPr lang="ru-RU" sz="2600" b="1" dirty="0"/>
          </a:p>
          <a:p>
            <a:pPr algn="just"/>
            <a:r>
              <a:rPr lang="ru-RU" sz="2600" b="1" dirty="0"/>
              <a:t>Общее время ответа одного экзаменуемого (включая время на подготовку) – 15 минут.</a:t>
            </a:r>
          </a:p>
          <a:p>
            <a:pPr algn="just"/>
            <a:r>
              <a:rPr lang="ru-RU" sz="2600" b="1" dirty="0"/>
              <a:t>Каждое последующее задание выдаётся после окончания выполнения предыдущего задания. В процессе проведения собеседования будет вестись поточная аудиозапись.</a:t>
            </a:r>
          </a:p>
          <a:p>
            <a:pPr algn="just"/>
            <a:r>
              <a:rPr lang="ru-RU" sz="2600" b="1" dirty="0"/>
              <a:t>Оцениваться оно будет по системе «зачет»/«незачет». </a:t>
            </a:r>
          </a:p>
          <a:p>
            <a:pPr algn="just"/>
            <a:r>
              <a:rPr lang="ru-RU" sz="2600" b="1" dirty="0"/>
              <a:t>Общее количество баллов за всю работу – </a:t>
            </a:r>
            <a:r>
              <a:rPr lang="ru-RU" sz="2600" b="1" dirty="0">
                <a:solidFill>
                  <a:srgbClr val="FF0000"/>
                </a:solidFill>
              </a:rPr>
              <a:t>20 баллов.</a:t>
            </a:r>
          </a:p>
          <a:p>
            <a:pPr algn="just"/>
            <a:r>
              <a:rPr lang="ru-RU" sz="2600" b="1" dirty="0"/>
              <a:t>Экзаменуемый получает</a:t>
            </a:r>
            <a:r>
              <a:rPr lang="ru-RU" sz="2600" b="1" u="sng" dirty="0"/>
              <a:t> зачет</a:t>
            </a:r>
            <a:r>
              <a:rPr lang="ru-RU" sz="2600" b="1" dirty="0"/>
              <a:t> в случае, если за выполнение работы он набрал </a:t>
            </a:r>
            <a:r>
              <a:rPr lang="ru-RU" sz="2600" b="1" u="sng" dirty="0"/>
              <a:t>10 или более баллов</a:t>
            </a:r>
            <a:r>
              <a:rPr lang="ru-RU" sz="2600" b="1" dirty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Об экзамене</a:t>
            </a:r>
          </a:p>
        </p:txBody>
      </p:sp>
    </p:spTree>
    <p:extLst>
      <p:ext uri="{BB962C8B-B14F-4D97-AF65-F5344CB8AC3E}">
        <p14:creationId xmlns:p14="http://schemas.microsoft.com/office/powerpoint/2010/main" val="12812433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584" y="42670"/>
            <a:ext cx="7416823" cy="681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005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90500"/>
            <a:ext cx="9144000" cy="6667500"/>
            <a:chOff x="0" y="190500"/>
            <a:chExt cx="9144000" cy="6667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58051" y="6159500"/>
              <a:ext cx="65024" cy="6508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62025" y="190500"/>
              <a:ext cx="8181975" cy="933450"/>
            </a:xfrm>
            <a:custGeom>
              <a:avLst/>
              <a:gdLst/>
              <a:ahLst/>
              <a:cxnLst/>
              <a:rect l="l" t="t" r="r" b="b"/>
              <a:pathLst>
                <a:path w="8181975" h="933450">
                  <a:moveTo>
                    <a:pt x="8181975" y="0"/>
                  </a:moveTo>
                  <a:lnTo>
                    <a:pt x="0" y="0"/>
                  </a:lnTo>
                  <a:lnTo>
                    <a:pt x="0" y="933450"/>
                  </a:lnTo>
                  <a:lnTo>
                    <a:pt x="8181975" y="933450"/>
                  </a:lnTo>
                  <a:lnTo>
                    <a:pt x="8181975" y="0"/>
                  </a:lnTo>
                  <a:close/>
                </a:path>
              </a:pathLst>
            </a:custGeom>
            <a:solidFill>
              <a:srgbClr val="003366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18400" y="6159500"/>
              <a:ext cx="65150" cy="6508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80400" y="6159500"/>
              <a:ext cx="65150" cy="65087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79512" y="144602"/>
            <a:ext cx="888435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3355975" algn="l"/>
              </a:tabLst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Модель КИМ итогового </a:t>
            </a:r>
            <a:r>
              <a:rPr sz="3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собеседования	202</a:t>
            </a:r>
            <a:r>
              <a:rPr lang="ru-RU" sz="3200" b="1" spc="-5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32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года</a:t>
            </a:r>
            <a:endParaRPr sz="3200" dirty="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9512" y="1160322"/>
            <a:ext cx="8884350" cy="5496706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7855457" y="6657028"/>
            <a:ext cx="120840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  <a:hlinkClick r:id="rId5"/>
              </a:rPr>
              <a:t>www.company.com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9205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9632" y="176784"/>
            <a:ext cx="6912768" cy="650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665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18159">
              <a:lnSpc>
                <a:spcPct val="100000"/>
              </a:lnSpc>
              <a:spcBef>
                <a:spcPts val="95"/>
              </a:spcBef>
            </a:pPr>
            <a:r>
              <a:rPr dirty="0"/>
              <a:t>Задание</a:t>
            </a:r>
            <a:r>
              <a:rPr spc="-114" dirty="0"/>
              <a:t> </a:t>
            </a:r>
            <a:r>
              <a:rPr dirty="0"/>
              <a:t>1:</a:t>
            </a:r>
            <a:r>
              <a:rPr spc="-110" dirty="0"/>
              <a:t> </a:t>
            </a:r>
            <a:r>
              <a:rPr dirty="0"/>
              <a:t>чтение</a:t>
            </a:r>
            <a:r>
              <a:rPr spc="-110" dirty="0"/>
              <a:t> </a:t>
            </a:r>
            <a:r>
              <a:rPr spc="-10" dirty="0"/>
              <a:t>текста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937082"/>
            <a:ext cx="8035925" cy="4882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ts val="2915"/>
              </a:lnSpc>
              <a:spcBef>
                <a:spcPts val="100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Это</a:t>
            </a:r>
            <a:r>
              <a:rPr sz="2700" kern="0" spc="-2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одно</a:t>
            </a:r>
            <a:r>
              <a:rPr sz="2700" kern="0" spc="-4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из</a:t>
            </a:r>
            <a:r>
              <a:rPr sz="2700" kern="0" spc="-3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самых</a:t>
            </a:r>
            <a:r>
              <a:rPr sz="2700" kern="0" spc="-4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легких</a:t>
            </a:r>
            <a:r>
              <a:rPr sz="2700" kern="0" spc="-3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заданий</a:t>
            </a:r>
            <a:r>
              <a:rPr sz="2700" kern="0" spc="-4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spc="-25" dirty="0">
                <a:solidFill>
                  <a:sysClr val="windowText" lastClr="000000"/>
                </a:solidFill>
                <a:cs typeface="Calibri"/>
              </a:rPr>
              <a:t>на</a:t>
            </a:r>
            <a:endParaRPr sz="2700" kern="0">
              <a:solidFill>
                <a:sysClr val="windowText" lastClr="000000"/>
              </a:solidFill>
              <a:cs typeface="Calibri"/>
            </a:endParaRPr>
          </a:p>
          <a:p>
            <a:pPr marL="355600">
              <a:lnSpc>
                <a:spcPts val="2595"/>
              </a:lnSpc>
            </a:pP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собеседовании.</a:t>
            </a:r>
            <a:r>
              <a:rPr sz="2700" kern="0" spc="-8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Все,</a:t>
            </a:r>
            <a:r>
              <a:rPr sz="2700" kern="0" spc="-7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что</a:t>
            </a:r>
            <a:r>
              <a:rPr sz="2700" kern="0" spc="-4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нужно</a:t>
            </a:r>
            <a:r>
              <a:rPr sz="2700" kern="0" spc="-3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-</a:t>
            </a:r>
            <a:r>
              <a:rPr sz="2700" kern="0" spc="-5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это</a:t>
            </a:r>
            <a:r>
              <a:rPr sz="2700" kern="0" spc="-3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spc="-10" dirty="0">
                <a:solidFill>
                  <a:srgbClr val="C00000"/>
                </a:solidFill>
                <a:cs typeface="Calibri"/>
              </a:rPr>
              <a:t>прочесть</a:t>
            </a:r>
            <a:endParaRPr sz="2700" kern="0">
              <a:solidFill>
                <a:sysClr val="windowText" lastClr="000000"/>
              </a:solidFill>
              <a:cs typeface="Calibri"/>
            </a:endParaRPr>
          </a:p>
          <a:p>
            <a:pPr marL="355600">
              <a:lnSpc>
                <a:spcPts val="2915"/>
              </a:lnSpc>
            </a:pPr>
            <a:r>
              <a:rPr sz="2700" kern="0" spc="-10" dirty="0">
                <a:solidFill>
                  <a:srgbClr val="C00000"/>
                </a:solidFill>
                <a:cs typeface="Calibri"/>
              </a:rPr>
              <a:t>предложенный</a:t>
            </a:r>
            <a:r>
              <a:rPr sz="2700" kern="0" spc="-50" dirty="0">
                <a:solidFill>
                  <a:srgbClr val="C00000"/>
                </a:solidFill>
                <a:cs typeface="Calibri"/>
              </a:rPr>
              <a:t> </a:t>
            </a:r>
            <a:r>
              <a:rPr sz="2700" kern="0" dirty="0">
                <a:solidFill>
                  <a:srgbClr val="C00000"/>
                </a:solidFill>
                <a:cs typeface="Calibri"/>
              </a:rPr>
              <a:t>отрывок</a:t>
            </a:r>
            <a:r>
              <a:rPr sz="2700" kern="0" spc="-25" dirty="0">
                <a:solidFill>
                  <a:srgbClr val="C00000"/>
                </a:solidFill>
                <a:cs typeface="Calibri"/>
              </a:rPr>
              <a:t> </a:t>
            </a:r>
            <a:r>
              <a:rPr sz="2700" kern="0" dirty="0">
                <a:solidFill>
                  <a:srgbClr val="C00000"/>
                </a:solidFill>
                <a:cs typeface="Calibri"/>
              </a:rPr>
              <a:t>без</a:t>
            </a:r>
            <a:r>
              <a:rPr sz="2700" kern="0" spc="-50" dirty="0">
                <a:solidFill>
                  <a:srgbClr val="C00000"/>
                </a:solidFill>
                <a:cs typeface="Calibri"/>
              </a:rPr>
              <a:t> </a:t>
            </a:r>
            <a:r>
              <a:rPr sz="2700" kern="0" dirty="0">
                <a:solidFill>
                  <a:srgbClr val="C00000"/>
                </a:solidFill>
                <a:cs typeface="Calibri"/>
              </a:rPr>
              <a:t>запинок</a:t>
            </a:r>
            <a:r>
              <a:rPr sz="2700" kern="0" spc="-45" dirty="0">
                <a:solidFill>
                  <a:srgbClr val="C00000"/>
                </a:solidFill>
                <a:cs typeface="Calibri"/>
              </a:rPr>
              <a:t> </a:t>
            </a:r>
            <a:r>
              <a:rPr sz="2700" kern="0" dirty="0">
                <a:solidFill>
                  <a:srgbClr val="C00000"/>
                </a:solidFill>
                <a:cs typeface="Calibri"/>
              </a:rPr>
              <a:t>и</a:t>
            </a:r>
            <a:r>
              <a:rPr sz="2700" kern="0" spc="-25" dirty="0">
                <a:solidFill>
                  <a:srgbClr val="C00000"/>
                </a:solidFill>
                <a:cs typeface="Calibri"/>
              </a:rPr>
              <a:t> </a:t>
            </a:r>
            <a:r>
              <a:rPr sz="2700" kern="0" spc="-10" dirty="0">
                <a:solidFill>
                  <a:srgbClr val="C00000"/>
                </a:solidFill>
                <a:cs typeface="Calibri"/>
              </a:rPr>
              <a:t>ошибок</a:t>
            </a:r>
            <a:r>
              <a:rPr sz="2700" kern="0" spc="-10" dirty="0">
                <a:solidFill>
                  <a:sysClr val="windowText" lastClr="000000"/>
                </a:solidFill>
                <a:cs typeface="Calibri"/>
              </a:rPr>
              <a:t>.</a:t>
            </a:r>
            <a:endParaRPr sz="2700" kern="0">
              <a:solidFill>
                <a:sysClr val="windowText" lastClr="000000"/>
              </a:solidFill>
              <a:cs typeface="Calibri"/>
            </a:endParaRPr>
          </a:p>
          <a:p>
            <a:pPr marL="355600" marR="331470" indent="-343535">
              <a:lnSpc>
                <a:spcPct val="80000"/>
              </a:lnSpc>
              <a:spcBef>
                <a:spcPts val="3240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2700" kern="0" dirty="0">
                <a:solidFill>
                  <a:srgbClr val="C00000"/>
                </a:solidFill>
                <a:cs typeface="Calibri"/>
              </a:rPr>
              <a:t>На</a:t>
            </a:r>
            <a:r>
              <a:rPr sz="2700" kern="0" spc="-45" dirty="0">
                <a:solidFill>
                  <a:srgbClr val="C00000"/>
                </a:solidFill>
                <a:cs typeface="Calibri"/>
              </a:rPr>
              <a:t> </a:t>
            </a:r>
            <a:r>
              <a:rPr sz="2700" kern="0" spc="-10" dirty="0">
                <a:solidFill>
                  <a:srgbClr val="C00000"/>
                </a:solidFill>
                <a:cs typeface="Calibri"/>
              </a:rPr>
              <a:t>подготовку</a:t>
            </a:r>
            <a:r>
              <a:rPr sz="2700" kern="0" spc="-40" dirty="0">
                <a:solidFill>
                  <a:srgbClr val="C00000"/>
                </a:solidFill>
                <a:cs typeface="Calibri"/>
              </a:rPr>
              <a:t> </a:t>
            </a:r>
            <a:r>
              <a:rPr sz="2700" kern="0" dirty="0">
                <a:solidFill>
                  <a:srgbClr val="C00000"/>
                </a:solidFill>
                <a:cs typeface="Calibri"/>
              </a:rPr>
              <a:t>к</a:t>
            </a:r>
            <a:r>
              <a:rPr sz="2700" kern="0" spc="-45" dirty="0">
                <a:solidFill>
                  <a:srgbClr val="C00000"/>
                </a:solidFill>
                <a:cs typeface="Calibri"/>
              </a:rPr>
              <a:t> </a:t>
            </a:r>
            <a:r>
              <a:rPr sz="2700" kern="0" dirty="0">
                <a:solidFill>
                  <a:srgbClr val="C00000"/>
                </a:solidFill>
                <a:cs typeface="Calibri"/>
              </a:rPr>
              <a:t>чтению</a:t>
            </a:r>
            <a:r>
              <a:rPr sz="2700" kern="0" spc="-45" dirty="0">
                <a:solidFill>
                  <a:srgbClr val="C00000"/>
                </a:solidFill>
                <a:cs typeface="Calibri"/>
              </a:rPr>
              <a:t> </a:t>
            </a:r>
            <a:r>
              <a:rPr sz="2700" kern="0" dirty="0">
                <a:solidFill>
                  <a:srgbClr val="C00000"/>
                </a:solidFill>
                <a:cs typeface="Calibri"/>
              </a:rPr>
              <a:t>дают</a:t>
            </a:r>
            <a:r>
              <a:rPr sz="2700" kern="0" spc="-45" dirty="0">
                <a:solidFill>
                  <a:srgbClr val="C00000"/>
                </a:solidFill>
                <a:cs typeface="Calibri"/>
              </a:rPr>
              <a:t> </a:t>
            </a:r>
            <a:r>
              <a:rPr sz="2700" kern="0" dirty="0">
                <a:solidFill>
                  <a:srgbClr val="C00000"/>
                </a:solidFill>
                <a:cs typeface="Calibri"/>
              </a:rPr>
              <a:t>до</a:t>
            </a:r>
            <a:r>
              <a:rPr sz="2700" kern="0" spc="-45" dirty="0">
                <a:solidFill>
                  <a:srgbClr val="C00000"/>
                </a:solidFill>
                <a:cs typeface="Calibri"/>
              </a:rPr>
              <a:t> </a:t>
            </a:r>
            <a:r>
              <a:rPr sz="2700" kern="0" dirty="0">
                <a:solidFill>
                  <a:srgbClr val="C00000"/>
                </a:solidFill>
                <a:cs typeface="Calibri"/>
              </a:rPr>
              <a:t>2</a:t>
            </a:r>
            <a:r>
              <a:rPr sz="2700" kern="0" spc="-40" dirty="0">
                <a:solidFill>
                  <a:srgbClr val="C00000"/>
                </a:solidFill>
                <a:cs typeface="Calibri"/>
              </a:rPr>
              <a:t> </a:t>
            </a:r>
            <a:r>
              <a:rPr sz="2700" kern="0" dirty="0">
                <a:solidFill>
                  <a:srgbClr val="C00000"/>
                </a:solidFill>
                <a:cs typeface="Calibri"/>
              </a:rPr>
              <a:t>минут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,</a:t>
            </a:r>
            <a:r>
              <a:rPr sz="2700" kern="0" spc="-4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а</a:t>
            </a:r>
            <a:r>
              <a:rPr sz="2700" kern="0" spc="-5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spc="-10" dirty="0">
                <a:solidFill>
                  <a:sysClr val="windowText" lastClr="000000"/>
                </a:solidFill>
                <a:cs typeface="Calibri"/>
              </a:rPr>
              <a:t>затем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наступает</a:t>
            </a:r>
            <a:r>
              <a:rPr sz="2700" kern="0" spc="-5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ваша</a:t>
            </a:r>
            <a:r>
              <a:rPr sz="2700" kern="0" spc="-6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очередь</a:t>
            </a:r>
            <a:r>
              <a:rPr sz="2700" kern="0" spc="-6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читать.</a:t>
            </a:r>
            <a:r>
              <a:rPr sz="2700" kern="0" spc="-4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Но</a:t>
            </a:r>
            <a:r>
              <a:rPr sz="2700" kern="0" spc="-3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имейте</a:t>
            </a:r>
            <a:r>
              <a:rPr sz="2700" kern="0" spc="-3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в</a:t>
            </a:r>
            <a:r>
              <a:rPr sz="2700" kern="0" spc="-4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spc="-10" dirty="0">
                <a:solidFill>
                  <a:sysClr val="windowText" lastClr="000000"/>
                </a:solidFill>
                <a:cs typeface="Calibri"/>
              </a:rPr>
              <a:t>виду,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что</a:t>
            </a:r>
            <a:r>
              <a:rPr sz="2700" kern="0" spc="-5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rgbClr val="C00000"/>
                </a:solidFill>
                <a:cs typeface="Calibri"/>
              </a:rPr>
              <a:t>успеть</a:t>
            </a:r>
            <a:r>
              <a:rPr sz="2700" kern="0" spc="-70" dirty="0">
                <a:solidFill>
                  <a:srgbClr val="C00000"/>
                </a:solidFill>
                <a:cs typeface="Calibri"/>
              </a:rPr>
              <a:t> </a:t>
            </a:r>
            <a:r>
              <a:rPr sz="2700" kern="0" dirty="0">
                <a:solidFill>
                  <a:srgbClr val="C00000"/>
                </a:solidFill>
                <a:cs typeface="Calibri"/>
              </a:rPr>
              <a:t>нужно</a:t>
            </a:r>
            <a:r>
              <a:rPr sz="2700" kern="0" spc="-65" dirty="0">
                <a:solidFill>
                  <a:srgbClr val="C00000"/>
                </a:solidFill>
                <a:cs typeface="Calibri"/>
              </a:rPr>
              <a:t> </a:t>
            </a:r>
            <a:r>
              <a:rPr sz="2700" kern="0" dirty="0">
                <a:solidFill>
                  <a:srgbClr val="C00000"/>
                </a:solidFill>
                <a:cs typeface="Calibri"/>
              </a:rPr>
              <a:t>тоже</a:t>
            </a:r>
            <a:r>
              <a:rPr sz="2700" kern="0" spc="-70" dirty="0">
                <a:solidFill>
                  <a:srgbClr val="C00000"/>
                </a:solidFill>
                <a:cs typeface="Calibri"/>
              </a:rPr>
              <a:t> </a:t>
            </a:r>
            <a:r>
              <a:rPr sz="2700" kern="0" dirty="0">
                <a:solidFill>
                  <a:srgbClr val="C00000"/>
                </a:solidFill>
                <a:cs typeface="Calibri"/>
              </a:rPr>
              <a:t>за</a:t>
            </a:r>
            <a:r>
              <a:rPr sz="2700" kern="0" spc="-70" dirty="0">
                <a:solidFill>
                  <a:srgbClr val="C00000"/>
                </a:solidFill>
                <a:cs typeface="Calibri"/>
              </a:rPr>
              <a:t> </a:t>
            </a:r>
            <a:r>
              <a:rPr sz="2700" kern="0" dirty="0">
                <a:solidFill>
                  <a:srgbClr val="C00000"/>
                </a:solidFill>
                <a:cs typeface="Calibri"/>
              </a:rPr>
              <a:t>2</a:t>
            </a:r>
            <a:r>
              <a:rPr sz="2700" kern="0" spc="-60" dirty="0">
                <a:solidFill>
                  <a:srgbClr val="C00000"/>
                </a:solidFill>
                <a:cs typeface="Calibri"/>
              </a:rPr>
              <a:t> </a:t>
            </a:r>
            <a:r>
              <a:rPr sz="2700" kern="0" dirty="0">
                <a:solidFill>
                  <a:srgbClr val="C00000"/>
                </a:solidFill>
                <a:cs typeface="Calibri"/>
              </a:rPr>
              <a:t>минуты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.</a:t>
            </a:r>
            <a:r>
              <a:rPr sz="2700" kern="0" spc="-5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Потом</a:t>
            </a:r>
            <a:r>
              <a:rPr sz="2700" kern="0" spc="-7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spc="-25" dirty="0">
                <a:solidFill>
                  <a:sysClr val="windowText" lastClr="000000"/>
                </a:solidFill>
                <a:cs typeface="Calibri"/>
              </a:rPr>
              <a:t>вы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перейдете</a:t>
            </a:r>
            <a:r>
              <a:rPr sz="2700" kern="0" spc="-9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к</a:t>
            </a:r>
            <a:r>
              <a:rPr sz="2700" kern="0" spc="-7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spc="-10" dirty="0">
                <a:solidFill>
                  <a:sysClr val="windowText" lastClr="000000"/>
                </a:solidFill>
                <a:cs typeface="Calibri"/>
              </a:rPr>
              <a:t>следующему</a:t>
            </a:r>
            <a:r>
              <a:rPr sz="2700" kern="0" spc="-9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spc="-10" dirty="0">
                <a:solidFill>
                  <a:sysClr val="windowText" lastClr="000000"/>
                </a:solidFill>
                <a:cs typeface="Calibri"/>
              </a:rPr>
              <a:t>заданию.</a:t>
            </a:r>
            <a:endParaRPr sz="2700" kern="0">
              <a:solidFill>
                <a:sysClr val="windowText" lastClr="000000"/>
              </a:solidFill>
              <a:cs typeface="Calibri"/>
            </a:endParaRPr>
          </a:p>
          <a:p>
            <a:pPr marL="355600" marR="5080" indent="-343535">
              <a:lnSpc>
                <a:spcPct val="80000"/>
              </a:lnSpc>
              <a:spcBef>
                <a:spcPts val="3244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2700" kern="0" spc="-30" dirty="0">
                <a:solidFill>
                  <a:sysClr val="windowText" lastClr="000000"/>
                </a:solidFill>
                <a:cs typeface="Calibri"/>
              </a:rPr>
              <a:t>Главное</a:t>
            </a:r>
            <a:r>
              <a:rPr sz="2700" kern="0" spc="-7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-</a:t>
            </a:r>
            <a:r>
              <a:rPr sz="2700" kern="0" spc="-4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не</a:t>
            </a:r>
            <a:r>
              <a:rPr sz="2700" kern="0" spc="-5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забывайте</a:t>
            </a:r>
            <a:r>
              <a:rPr sz="2700" kern="0" spc="-6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про</a:t>
            </a:r>
            <a:r>
              <a:rPr sz="2700" kern="0" spc="-5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интонацию,</a:t>
            </a:r>
            <a:r>
              <a:rPr sz="2700" kern="0" spc="-3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spc="-10" dirty="0">
                <a:solidFill>
                  <a:sysClr val="windowText" lastClr="000000"/>
                </a:solidFill>
                <a:cs typeface="Calibri"/>
              </a:rPr>
              <a:t>которой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обозначаете</a:t>
            </a:r>
            <a:r>
              <a:rPr sz="2700" kern="0" spc="-9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знаки</a:t>
            </a:r>
            <a:r>
              <a:rPr sz="2700" kern="0" spc="-6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препинания.</a:t>
            </a:r>
            <a:r>
              <a:rPr sz="2700" kern="0" spc="-9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spc="-10" dirty="0">
                <a:solidFill>
                  <a:sysClr val="windowText" lastClr="000000"/>
                </a:solidFill>
                <a:cs typeface="Calibri"/>
              </a:rPr>
              <a:t>Выдерживайте</a:t>
            </a:r>
            <a:r>
              <a:rPr sz="2700" kern="0" spc="-9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spc="-25" dirty="0">
                <a:solidFill>
                  <a:sysClr val="windowText" lastClr="000000"/>
                </a:solidFill>
                <a:cs typeface="Calibri"/>
              </a:rPr>
              <a:t>где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нужно</a:t>
            </a:r>
            <a:r>
              <a:rPr sz="2700" kern="0" spc="-4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паузы.</a:t>
            </a:r>
            <a:r>
              <a:rPr sz="2700" kern="0" spc="-4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И</a:t>
            </a:r>
            <a:r>
              <a:rPr sz="2700" kern="0" spc="-3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помните</a:t>
            </a:r>
            <a:r>
              <a:rPr sz="2700" kern="0" spc="-3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про</a:t>
            </a:r>
            <a:r>
              <a:rPr sz="2700" kern="0" spc="-4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темп</a:t>
            </a:r>
            <a:r>
              <a:rPr sz="2700" kern="0" spc="-3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-</a:t>
            </a:r>
            <a:r>
              <a:rPr sz="2700" kern="0" spc="-3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читать</a:t>
            </a:r>
            <a:r>
              <a:rPr sz="2700" kern="0" spc="-3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нужно</a:t>
            </a:r>
            <a:r>
              <a:rPr sz="2700" kern="0" spc="-3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spc="-25" dirty="0">
                <a:solidFill>
                  <a:sysClr val="windowText" lastClr="000000"/>
                </a:solidFill>
                <a:cs typeface="Calibri"/>
              </a:rPr>
              <a:t>не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слишком</a:t>
            </a:r>
            <a:r>
              <a:rPr sz="2700" kern="0" spc="-6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быстро,</a:t>
            </a:r>
            <a:r>
              <a:rPr sz="2700" kern="0" spc="-4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но</a:t>
            </a:r>
            <a:r>
              <a:rPr sz="2700" kern="0" spc="-5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и</a:t>
            </a:r>
            <a:r>
              <a:rPr sz="2700" kern="0" spc="-4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не</a:t>
            </a:r>
            <a:r>
              <a:rPr sz="2700" kern="0" spc="-7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слишком</a:t>
            </a:r>
            <a:r>
              <a:rPr sz="2700" kern="0" spc="-6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медленно,</a:t>
            </a:r>
            <a:r>
              <a:rPr sz="2700" kern="0" spc="-6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spc="-10" dirty="0">
                <a:solidFill>
                  <a:sysClr val="windowText" lastClr="000000"/>
                </a:solidFill>
                <a:cs typeface="Calibri"/>
              </a:rPr>
              <a:t>чтобы уложиться</a:t>
            </a:r>
            <a:r>
              <a:rPr sz="2700" kern="0" spc="-8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в</a:t>
            </a:r>
            <a:r>
              <a:rPr sz="2700" kern="0" spc="-7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отведенное</a:t>
            </a:r>
            <a:r>
              <a:rPr sz="2700" kern="0" spc="-8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spc="-10" dirty="0">
                <a:solidFill>
                  <a:sysClr val="windowText" lastClr="000000"/>
                </a:solidFill>
                <a:cs typeface="Calibri"/>
              </a:rPr>
              <a:t>время.</a:t>
            </a:r>
            <a:endParaRPr sz="2700" kern="0">
              <a:solidFill>
                <a:sysClr val="windowText" lastClr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5813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090" y="1278612"/>
            <a:ext cx="9011772" cy="554461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57300" y="371475"/>
            <a:ext cx="7315200" cy="581025"/>
          </a:xfrm>
          <a:prstGeom prst="rect">
            <a:avLst/>
          </a:prstGeom>
          <a:solidFill>
            <a:srgbClr val="003366"/>
          </a:solidFill>
        </p:spPr>
        <p:txBody>
          <a:bodyPr vert="horz" wrap="square" lIns="0" tIns="34925" rIns="0" bIns="0" rtlCol="0">
            <a:spAutoFit/>
          </a:bodyPr>
          <a:lstStyle/>
          <a:p>
            <a:pPr marL="107950" algn="ctr">
              <a:lnSpc>
                <a:spcPct val="100000"/>
              </a:lnSpc>
              <a:spcBef>
                <a:spcPts val="275"/>
              </a:spcBef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Задание</a:t>
            </a:r>
            <a:r>
              <a:rPr sz="3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55457" y="6657028"/>
            <a:ext cx="120840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www.company.com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0534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27112" y="403225"/>
            <a:ext cx="7654925" cy="755650"/>
          </a:xfrm>
          <a:prstGeom prst="rect">
            <a:avLst/>
          </a:prstGeom>
          <a:solidFill>
            <a:srgbClr val="003366"/>
          </a:solidFill>
        </p:spPr>
        <p:txBody>
          <a:bodyPr vert="horz" wrap="square" lIns="0" tIns="122555" rIns="0" bIns="0" rtlCol="0">
            <a:spAutoFit/>
          </a:bodyPr>
          <a:lstStyle/>
          <a:p>
            <a:pPr marL="109855" algn="ctr">
              <a:lnSpc>
                <a:spcPct val="100000"/>
              </a:lnSpc>
              <a:spcBef>
                <a:spcPts val="965"/>
              </a:spcBef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Задание</a:t>
            </a:r>
            <a:r>
              <a:rPr sz="3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55457" y="6657028"/>
            <a:ext cx="120840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www.company.com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7584" y="1628800"/>
            <a:ext cx="8064896" cy="39658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805180" indent="-343535" algn="just">
              <a:spcBef>
                <a:spcPts val="105"/>
              </a:spcBef>
              <a:buClr>
                <a:srgbClr val="B4CCE1"/>
              </a:buClr>
              <a:buFont typeface="Microsoft Sans Serif"/>
              <a:buChar char="•"/>
              <a:tabLst>
                <a:tab pos="355600" algn="l"/>
                <a:tab pos="356235" algn="l"/>
              </a:tabLst>
            </a:pPr>
            <a:r>
              <a:rPr sz="3200" b="1" spc="-5" dirty="0">
                <a:solidFill>
                  <a:srgbClr val="173883"/>
                </a:solidFill>
                <a:latin typeface="Arial"/>
                <a:cs typeface="Arial"/>
              </a:rPr>
              <a:t>Выразительное</a:t>
            </a:r>
            <a:r>
              <a:rPr sz="3200" b="1" spc="-6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173883"/>
                </a:solidFill>
                <a:latin typeface="Arial"/>
                <a:cs typeface="Arial"/>
              </a:rPr>
              <a:t>чтение</a:t>
            </a:r>
            <a:r>
              <a:rPr sz="3200" b="1" spc="-1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173883"/>
                </a:solidFill>
                <a:latin typeface="Arial"/>
                <a:cs typeface="Arial"/>
              </a:rPr>
              <a:t>текста </a:t>
            </a:r>
            <a:r>
              <a:rPr sz="3200" b="1" spc="-87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173883"/>
                </a:solidFill>
                <a:latin typeface="Arial"/>
                <a:cs typeface="Arial"/>
              </a:rPr>
              <a:t>вслух.</a:t>
            </a:r>
            <a:r>
              <a:rPr sz="3200" b="1" spc="-5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endParaRPr lang="ru-RU" sz="3200" b="1" spc="-55" dirty="0">
              <a:solidFill>
                <a:srgbClr val="173883"/>
              </a:solidFill>
              <a:latin typeface="Arial"/>
              <a:cs typeface="Arial"/>
            </a:endParaRPr>
          </a:p>
          <a:p>
            <a:pPr marL="355600" marR="805180" indent="-343535" algn="just">
              <a:spcBef>
                <a:spcPts val="105"/>
              </a:spcBef>
              <a:buClr>
                <a:srgbClr val="B4CCE1"/>
              </a:buClr>
              <a:buFont typeface="Microsoft Sans Serif"/>
              <a:buChar char="•"/>
              <a:tabLst>
                <a:tab pos="355600" algn="l"/>
                <a:tab pos="356235" algn="l"/>
              </a:tabLst>
            </a:pPr>
            <a:r>
              <a:rPr sz="3200" spc="-20" dirty="0" err="1">
                <a:solidFill>
                  <a:srgbClr val="173883"/>
                </a:solidFill>
                <a:latin typeface="Microsoft Sans Serif"/>
                <a:cs typeface="Microsoft Sans Serif"/>
              </a:rPr>
              <a:t>Учащимся</a:t>
            </a:r>
            <a:r>
              <a:rPr sz="32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32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предлагается</a:t>
            </a:r>
            <a:endParaRPr sz="3200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355600" marR="5080" algn="just"/>
            <a:r>
              <a:rPr sz="3200" dirty="0">
                <a:solidFill>
                  <a:srgbClr val="173883"/>
                </a:solidFill>
                <a:latin typeface="Microsoft Sans Serif"/>
                <a:cs typeface="Microsoft Sans Serif"/>
              </a:rPr>
              <a:t>небольшой</a:t>
            </a:r>
            <a:r>
              <a:rPr sz="32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3200" spc="-45" dirty="0">
                <a:solidFill>
                  <a:srgbClr val="173883"/>
                </a:solidFill>
                <a:latin typeface="Microsoft Sans Serif"/>
                <a:cs typeface="Microsoft Sans Serif"/>
              </a:rPr>
              <a:t>текст</a:t>
            </a:r>
            <a:r>
              <a:rPr sz="3200" spc="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32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(менее</a:t>
            </a:r>
            <a:r>
              <a:rPr sz="32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32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200</a:t>
            </a:r>
            <a:r>
              <a:rPr sz="32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3200" spc="10" dirty="0">
                <a:solidFill>
                  <a:srgbClr val="173883"/>
                </a:solidFill>
                <a:latin typeface="Microsoft Sans Serif"/>
                <a:cs typeface="Microsoft Sans Serif"/>
              </a:rPr>
              <a:t>слов)</a:t>
            </a:r>
            <a:r>
              <a:rPr sz="32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173883"/>
                </a:solidFill>
                <a:latin typeface="Microsoft Sans Serif"/>
                <a:cs typeface="Microsoft Sans Serif"/>
              </a:rPr>
              <a:t>о </a:t>
            </a:r>
            <a:r>
              <a:rPr sz="3200" spc="-83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3200" spc="-50" dirty="0">
                <a:solidFill>
                  <a:srgbClr val="173883"/>
                </a:solidFill>
                <a:latin typeface="Microsoft Sans Serif"/>
                <a:cs typeface="Microsoft Sans Serif"/>
              </a:rPr>
              <a:t>каком-либо</a:t>
            </a:r>
            <a:r>
              <a:rPr sz="32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32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выдающемся</a:t>
            </a:r>
            <a:r>
              <a:rPr sz="32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3200" spc="-25" dirty="0">
                <a:solidFill>
                  <a:srgbClr val="173883"/>
                </a:solidFill>
                <a:latin typeface="Microsoft Sans Serif"/>
                <a:cs typeface="Microsoft Sans Serif"/>
              </a:rPr>
              <a:t>нашем </a:t>
            </a:r>
            <a:r>
              <a:rPr sz="32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 соотечественнике</a:t>
            </a:r>
            <a:r>
              <a:rPr sz="3200" spc="-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32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прошлого</a:t>
            </a:r>
            <a:r>
              <a:rPr sz="32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3200" spc="15" dirty="0">
                <a:solidFill>
                  <a:srgbClr val="173883"/>
                </a:solidFill>
                <a:latin typeface="Microsoft Sans Serif"/>
                <a:cs typeface="Microsoft Sans Serif"/>
              </a:rPr>
              <a:t>или </a:t>
            </a:r>
            <a:r>
              <a:rPr sz="3200" dirty="0">
                <a:solidFill>
                  <a:srgbClr val="173883"/>
                </a:solidFill>
                <a:latin typeface="Microsoft Sans Serif"/>
                <a:cs typeface="Microsoft Sans Serif"/>
              </a:rPr>
              <a:t>о </a:t>
            </a:r>
            <a:r>
              <a:rPr sz="32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3200" spc="-25" dirty="0">
                <a:solidFill>
                  <a:srgbClr val="173883"/>
                </a:solidFill>
                <a:latin typeface="Microsoft Sans Serif"/>
                <a:cs typeface="Microsoft Sans Serif"/>
              </a:rPr>
              <a:t>нашем</a:t>
            </a:r>
            <a:r>
              <a:rPr sz="3200" spc="2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3200" spc="-30" dirty="0">
                <a:solidFill>
                  <a:srgbClr val="173883"/>
                </a:solidFill>
                <a:latin typeface="Microsoft Sans Serif"/>
                <a:cs typeface="Microsoft Sans Serif"/>
              </a:rPr>
              <a:t>современнике,</a:t>
            </a:r>
            <a:r>
              <a:rPr sz="320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3200" spc="-30" dirty="0">
                <a:solidFill>
                  <a:srgbClr val="173883"/>
                </a:solidFill>
                <a:latin typeface="Microsoft Sans Serif"/>
                <a:cs typeface="Microsoft Sans Serif"/>
              </a:rPr>
              <a:t>который </a:t>
            </a:r>
            <a:r>
              <a:rPr sz="3200" spc="-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3200" spc="-15" dirty="0" err="1">
                <a:solidFill>
                  <a:srgbClr val="173883"/>
                </a:solidFill>
                <a:latin typeface="Microsoft Sans Serif"/>
                <a:cs typeface="Microsoft Sans Serif"/>
              </a:rPr>
              <a:t>необходимо</a:t>
            </a:r>
            <a:r>
              <a:rPr sz="32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3200" spc="-15" dirty="0" err="1">
                <a:solidFill>
                  <a:srgbClr val="173883"/>
                </a:solidFill>
                <a:latin typeface="Microsoft Sans Serif"/>
                <a:cs typeface="Microsoft Sans Serif"/>
              </a:rPr>
              <a:t>выразительно</a:t>
            </a:r>
            <a:r>
              <a:rPr lang="en-US" sz="320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3200" spc="-15" dirty="0" err="1">
                <a:solidFill>
                  <a:srgbClr val="173883"/>
                </a:solidFill>
                <a:latin typeface="Microsoft Sans Serif"/>
                <a:cs typeface="Microsoft Sans Serif"/>
              </a:rPr>
              <a:t>прочитать</a:t>
            </a:r>
            <a:r>
              <a:rPr sz="32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.</a:t>
            </a:r>
            <a:endParaRPr sz="3200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1194000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260648"/>
            <a:ext cx="9144000" cy="504056"/>
          </a:xfrm>
          <a:prstGeom prst="rect">
            <a:avLst/>
          </a:prstGeom>
          <a:solidFill>
            <a:srgbClr val="2020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9512" y="836712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1D22EF"/>
                </a:solidFill>
                <a:latin typeface="Arial" pitchFamily="34" charset="0"/>
                <a:cs typeface="Arial" pitchFamily="34" charset="0"/>
              </a:rPr>
              <a:t>Нормативные правовые акты, </a:t>
            </a:r>
          </a:p>
          <a:p>
            <a:pPr algn="ctr"/>
            <a:r>
              <a:rPr lang="ru-RU" sz="2400" b="1" dirty="0">
                <a:solidFill>
                  <a:srgbClr val="1D22EF"/>
                </a:solidFill>
                <a:latin typeface="Arial" pitchFamily="34" charset="0"/>
                <a:cs typeface="Arial" pitchFamily="34" charset="0"/>
              </a:rPr>
              <a:t>определяющие порядок подготовки и проведения ГИА</a:t>
            </a:r>
          </a:p>
          <a:p>
            <a:pPr algn="ctr"/>
            <a:endParaRPr lang="ru-RU" sz="2400" b="1" dirty="0">
              <a:solidFill>
                <a:srgbClr val="1D22E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998779"/>
            <a:ext cx="8712968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ru-RU" sz="2800" b="1" u="sng" dirty="0"/>
              <a:t>Федеральный закон  от 29.12.2012 № 273-ФЗ «Об образовании в Российской Федерации»</a:t>
            </a:r>
          </a:p>
          <a:p>
            <a:pPr algn="just"/>
            <a:endParaRPr lang="ru-RU" sz="2800" b="1" dirty="0"/>
          </a:p>
          <a:p>
            <a:pPr algn="just"/>
            <a:r>
              <a:rPr lang="ru-RU" sz="2800" b="1" u="sng" dirty="0"/>
              <a:t>-приказ </a:t>
            </a:r>
            <a:r>
              <a:rPr lang="ru-RU" sz="2800" b="1" u="sng" dirty="0" err="1"/>
              <a:t>Минпросвещения</a:t>
            </a:r>
            <a:r>
              <a:rPr lang="ru-RU" sz="2800" b="1" u="sng" dirty="0"/>
              <a:t> России и </a:t>
            </a:r>
            <a:r>
              <a:rPr lang="ru-RU" sz="2800" b="1" u="sng" dirty="0" err="1"/>
              <a:t>Рособрнадзора</a:t>
            </a:r>
            <a:r>
              <a:rPr lang="ru-RU" sz="2800" b="1" u="sng" dirty="0"/>
              <a:t> от 04 апреля 2023 г. № 232/551 </a:t>
            </a:r>
            <a:r>
              <a:rPr lang="ru-RU" sz="2800" b="1" dirty="0"/>
              <a:t>«Об утверждении Порядка проведения государственной итоговой аттестации по образовательным программам  основного общего образования»</a:t>
            </a:r>
          </a:p>
          <a:p>
            <a:pPr algn="just"/>
            <a:endParaRPr lang="ru-RU" sz="1700" b="1" dirty="0"/>
          </a:p>
          <a:p>
            <a:pPr algn="just"/>
            <a:endParaRPr lang="ru-RU" sz="1700" b="1" dirty="0"/>
          </a:p>
          <a:p>
            <a:pPr algn="just"/>
            <a:endParaRPr lang="ru-RU" sz="1700" b="1" dirty="0"/>
          </a:p>
          <a:p>
            <a:pPr algn="just"/>
            <a:endParaRPr lang="ru-RU" sz="1700" b="1" dirty="0"/>
          </a:p>
          <a:p>
            <a:pPr algn="just"/>
            <a:endParaRPr lang="ru-RU" sz="1700" b="1" dirty="0"/>
          </a:p>
        </p:txBody>
      </p:sp>
    </p:spTree>
    <p:extLst>
      <p:ext uri="{BB962C8B-B14F-4D97-AF65-F5344CB8AC3E}">
        <p14:creationId xmlns:p14="http://schemas.microsoft.com/office/powerpoint/2010/main" val="156553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3648" y="0"/>
            <a:ext cx="6912768" cy="685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1957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Содержимое 2">
            <a:extLst>
              <a:ext uri="{FF2B5EF4-FFF2-40B4-BE49-F238E27FC236}">
                <a16:creationId xmlns:a16="http://schemas.microsoft.com/office/drawing/2014/main" id="{739D2CEE-3681-4D5F-8A07-C541BCD154F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3074" y="980728"/>
            <a:ext cx="9036496" cy="587727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altLang="ru-RU" sz="2000" b="1" dirty="0"/>
              <a:t>Будут предложены тексты для чтения. Текст сопровождается иллюстрациями, которые помогут учащимся наиболее полно  сформировать представление о человеке – герое текста;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000" b="1" dirty="0"/>
              <a:t>объём текста варьируется в пределах </a:t>
            </a:r>
            <a:r>
              <a:rPr lang="ru-RU" altLang="ru-RU" sz="2000" b="1" dirty="0">
                <a:solidFill>
                  <a:srgbClr val="FF0000"/>
                </a:solidFill>
              </a:rPr>
              <a:t>170 – 180 слов</a:t>
            </a:r>
            <a:r>
              <a:rPr lang="ru-RU" altLang="ru-RU" sz="2000" b="1" dirty="0"/>
              <a:t>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000" b="1" dirty="0"/>
              <a:t>контролируются навыки техники осмысленного чтения: проверяется понимание экзаменуемым содержание читаемого, которое </a:t>
            </a:r>
            <a:r>
              <a:rPr lang="ru-RU" altLang="ru-RU" sz="2000" b="1" dirty="0">
                <a:solidFill>
                  <a:srgbClr val="FF0000"/>
                </a:solidFill>
              </a:rPr>
              <a:t>проявляется в оформлении фонетической стороны устной речи, темпе чтения, соответствии интонации знакам препинания  текста (</a:t>
            </a:r>
            <a:r>
              <a:rPr lang="ru-RU" altLang="ru-RU" sz="2000" b="1" dirty="0" err="1">
                <a:solidFill>
                  <a:srgbClr val="FF0000"/>
                </a:solidFill>
              </a:rPr>
              <a:t>паузация</a:t>
            </a:r>
            <a:r>
              <a:rPr lang="ru-RU" altLang="ru-RU" sz="2000" b="1" dirty="0">
                <a:solidFill>
                  <a:srgbClr val="FF0000"/>
                </a:solidFill>
              </a:rPr>
              <a:t>, словесное ударение, повышение-понижение громкости голоса),  соблюдении  орфоэпических и грамматических норм, отсутствии искажений слов;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000" b="1" dirty="0"/>
              <a:t>проверяются умения учащихся видеть и использовать при чтении графические символы,</a:t>
            </a:r>
            <a:r>
              <a:rPr lang="ru-RU" altLang="ru-RU" sz="2000" b="1" dirty="0">
                <a:solidFill>
                  <a:srgbClr val="FF0000"/>
                </a:solidFill>
              </a:rPr>
              <a:t> в частности знак ударения, </a:t>
            </a:r>
            <a:r>
              <a:rPr lang="ru-RU" altLang="ru-RU" sz="2000" b="1" dirty="0"/>
              <a:t>который сопровождает имена собственные и термины;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000" b="1" dirty="0"/>
              <a:t>текст содержит </a:t>
            </a:r>
            <a:r>
              <a:rPr lang="ru-RU" altLang="ru-RU" sz="2000" b="1" dirty="0">
                <a:solidFill>
                  <a:srgbClr val="FF0000"/>
                </a:solidFill>
              </a:rPr>
              <a:t>сложную грамматическую единицу – имя числительное</a:t>
            </a:r>
            <a:r>
              <a:rPr lang="ru-RU" altLang="ru-RU" sz="2000" b="1" dirty="0"/>
              <a:t>, которое представлено в цифровой  форме записи и использовано в одном из косвенных падежей, поэтому учащимся при чтении необходимо правильно его просклонять.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000" b="1" dirty="0"/>
              <a:t> На подготовку к заданию отводится 2 минуты. </a:t>
            </a:r>
            <a:endParaRPr lang="ru-RU" altLang="ru-RU" sz="2000" b="1" dirty="0">
              <a:solidFill>
                <a:srgbClr val="FF0000"/>
              </a:solidFill>
            </a:endParaRPr>
          </a:p>
        </p:txBody>
      </p:sp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D533C189-DACD-4326-875F-B240291B14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490537"/>
          </a:xfrm>
        </p:spPr>
        <p:txBody>
          <a:bodyPr>
            <a:noAutofit/>
          </a:bodyPr>
          <a:lstStyle/>
          <a:p>
            <a:r>
              <a:rPr lang="ru-RU" altLang="ru-RU" sz="2800" b="1" dirty="0"/>
              <a:t>Особенности задания 1 (чтение текста вслух)</a:t>
            </a:r>
          </a:p>
        </p:txBody>
      </p:sp>
    </p:spTree>
    <p:extLst>
      <p:ext uri="{BB962C8B-B14F-4D97-AF65-F5344CB8AC3E}">
        <p14:creationId xmlns:p14="http://schemas.microsoft.com/office/powerpoint/2010/main" val="17420265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4450" y="219075"/>
            <a:ext cx="7315200" cy="581025"/>
          </a:xfrm>
          <a:prstGeom prst="rect">
            <a:avLst/>
          </a:prstGeom>
          <a:solidFill>
            <a:srgbClr val="003366"/>
          </a:solidFill>
        </p:spPr>
        <p:txBody>
          <a:bodyPr vert="horz" wrap="square" lIns="0" tIns="34925" rIns="0" bIns="0" rtlCol="0">
            <a:spAutoFit/>
          </a:bodyPr>
          <a:lstStyle/>
          <a:p>
            <a:pPr marL="107950" algn="ctr">
              <a:lnSpc>
                <a:spcPct val="100000"/>
              </a:lnSpc>
              <a:spcBef>
                <a:spcPts val="275"/>
              </a:spcBef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Задание</a:t>
            </a:r>
            <a:r>
              <a:rPr sz="3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5577" y="1196752"/>
            <a:ext cx="8308286" cy="523027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spcBef>
                <a:spcPts val="105"/>
              </a:spcBef>
            </a:pPr>
            <a:r>
              <a:rPr sz="2300" spc="-30" dirty="0">
                <a:solidFill>
                  <a:srgbClr val="FF0000"/>
                </a:solidFill>
                <a:latin typeface="Microsoft Sans Serif"/>
                <a:cs typeface="Microsoft Sans Serif"/>
              </a:rPr>
              <a:t>Участник</a:t>
            </a:r>
            <a:r>
              <a:rPr sz="2300" spc="1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3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собеседования</a:t>
            </a:r>
            <a:r>
              <a:rPr sz="230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3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успешно</a:t>
            </a:r>
            <a:r>
              <a:rPr sz="2300" spc="2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3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справится</a:t>
            </a:r>
            <a:r>
              <a:rPr sz="2300" spc="2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FF0000"/>
                </a:solidFill>
                <a:latin typeface="Microsoft Sans Serif"/>
                <a:cs typeface="Microsoft Sans Serif"/>
              </a:rPr>
              <a:t>с</a:t>
            </a:r>
            <a:r>
              <a:rPr sz="2300" spc="3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300" spc="-15" dirty="0">
                <a:solidFill>
                  <a:srgbClr val="FF0000"/>
                </a:solidFill>
                <a:latin typeface="Microsoft Sans Serif"/>
                <a:cs typeface="Microsoft Sans Serif"/>
              </a:rPr>
              <a:t>первым </a:t>
            </a:r>
            <a:r>
              <a:rPr sz="2300" spc="-59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300" spc="-25" dirty="0">
                <a:solidFill>
                  <a:srgbClr val="FF0000"/>
                </a:solidFill>
                <a:latin typeface="Microsoft Sans Serif"/>
                <a:cs typeface="Microsoft Sans Serif"/>
              </a:rPr>
              <a:t>заданием,</a:t>
            </a:r>
            <a:r>
              <a:rPr sz="2300" spc="-1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FF0000"/>
                </a:solidFill>
                <a:latin typeface="Microsoft Sans Serif"/>
                <a:cs typeface="Microsoft Sans Serif"/>
              </a:rPr>
              <a:t>если:</a:t>
            </a:r>
          </a:p>
          <a:p>
            <a:pPr marL="12700" marR="640080">
              <a:spcBef>
                <a:spcPts val="550"/>
              </a:spcBef>
              <a:buFontTx/>
              <a:buAutoNum type="arabicParenR"/>
              <a:tabLst>
                <a:tab pos="352425" algn="l"/>
              </a:tabLst>
            </a:pPr>
            <a:r>
              <a:rPr sz="23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поймёт</a:t>
            </a:r>
            <a:r>
              <a:rPr sz="2300" spc="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содержание</a:t>
            </a:r>
            <a:r>
              <a:rPr sz="23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25" dirty="0">
                <a:solidFill>
                  <a:srgbClr val="173883"/>
                </a:solidFill>
                <a:latin typeface="Microsoft Sans Serif"/>
                <a:cs typeface="Microsoft Sans Serif"/>
              </a:rPr>
              <a:t>текста</a:t>
            </a:r>
            <a:r>
              <a:rPr sz="23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173883"/>
                </a:solidFill>
                <a:latin typeface="Microsoft Sans Serif"/>
                <a:cs typeface="Microsoft Sans Serif"/>
              </a:rPr>
              <a:t>и</a:t>
            </a:r>
            <a:r>
              <a:rPr sz="2300" spc="2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заложенную</a:t>
            </a:r>
            <a:r>
              <a:rPr sz="23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173883"/>
                </a:solidFill>
                <a:latin typeface="Microsoft Sans Serif"/>
                <a:cs typeface="Microsoft Sans Serif"/>
              </a:rPr>
              <a:t>в</a:t>
            </a:r>
            <a:r>
              <a:rPr sz="23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30" dirty="0">
                <a:solidFill>
                  <a:srgbClr val="173883"/>
                </a:solidFill>
                <a:latin typeface="Microsoft Sans Serif"/>
                <a:cs typeface="Microsoft Sans Serif"/>
              </a:rPr>
              <a:t>нём </a:t>
            </a:r>
            <a:r>
              <a:rPr sz="2300" spc="-59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информацию;</a:t>
            </a:r>
            <a:endParaRPr sz="2300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2700" marR="65405">
              <a:spcBef>
                <a:spcPts val="555"/>
              </a:spcBef>
              <a:buFontTx/>
              <a:buAutoNum type="arabicParenR"/>
              <a:tabLst>
                <a:tab pos="352425" algn="l"/>
              </a:tabLst>
            </a:pPr>
            <a:r>
              <a:rPr sz="2300" spc="-25" dirty="0">
                <a:solidFill>
                  <a:srgbClr val="173883"/>
                </a:solidFill>
                <a:latin typeface="Microsoft Sans Serif"/>
                <a:cs typeface="Microsoft Sans Serif"/>
              </a:rPr>
              <a:t>сможет</a:t>
            </a:r>
            <a:r>
              <a:rPr sz="230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передать</a:t>
            </a:r>
            <a:r>
              <a:rPr sz="230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интонации</a:t>
            </a:r>
            <a:r>
              <a:rPr sz="230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вопроса, </a:t>
            </a:r>
            <a:r>
              <a:rPr sz="23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утверждения, </a:t>
            </a:r>
            <a:r>
              <a:rPr sz="2300" spc="-59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побуждения;</a:t>
            </a:r>
            <a:endParaRPr sz="2300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351790" indent="-339725">
              <a:spcBef>
                <a:spcPts val="555"/>
              </a:spcBef>
              <a:buFontTx/>
              <a:buAutoNum type="arabicParenR"/>
              <a:tabLst>
                <a:tab pos="352425" algn="l"/>
              </a:tabLst>
            </a:pPr>
            <a:r>
              <a:rPr sz="23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придаст</a:t>
            </a:r>
            <a:r>
              <a:rPr sz="23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173883"/>
                </a:solidFill>
                <a:latin typeface="Microsoft Sans Serif"/>
                <a:cs typeface="Microsoft Sans Serif"/>
              </a:rPr>
              <a:t>голосу</a:t>
            </a:r>
            <a:r>
              <a:rPr sz="23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нужную</a:t>
            </a:r>
            <a:r>
              <a:rPr sz="23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эмоциональную</a:t>
            </a:r>
            <a:r>
              <a:rPr sz="23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40" dirty="0">
                <a:solidFill>
                  <a:srgbClr val="173883"/>
                </a:solidFill>
                <a:latin typeface="Microsoft Sans Serif"/>
                <a:cs typeface="Microsoft Sans Serif"/>
              </a:rPr>
              <a:t>окраску;</a:t>
            </a:r>
            <a:endParaRPr sz="2300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351790" indent="-339725">
              <a:spcBef>
                <a:spcPts val="550"/>
              </a:spcBef>
              <a:buFontTx/>
              <a:buAutoNum type="arabicParenR"/>
              <a:tabLst>
                <a:tab pos="352425" algn="l"/>
              </a:tabLst>
            </a:pPr>
            <a:r>
              <a:rPr sz="2300" spc="-30" dirty="0">
                <a:solidFill>
                  <a:srgbClr val="173883"/>
                </a:solidFill>
                <a:latin typeface="Microsoft Sans Serif"/>
                <a:cs typeface="Microsoft Sans Serif"/>
              </a:rPr>
              <a:t>дикция</a:t>
            </a:r>
            <a:r>
              <a:rPr sz="2300" spc="1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173883"/>
                </a:solidFill>
                <a:latin typeface="Microsoft Sans Serif"/>
                <a:cs typeface="Microsoft Sans Serif"/>
              </a:rPr>
              <a:t>будет</a:t>
            </a:r>
            <a:r>
              <a:rPr sz="23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30" dirty="0">
                <a:solidFill>
                  <a:srgbClr val="173883"/>
                </a:solidFill>
                <a:latin typeface="Microsoft Sans Serif"/>
                <a:cs typeface="Microsoft Sans Serif"/>
              </a:rPr>
              <a:t>чёткой</a:t>
            </a:r>
            <a:r>
              <a:rPr sz="23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173883"/>
                </a:solidFill>
                <a:latin typeface="Microsoft Sans Serif"/>
                <a:cs typeface="Microsoft Sans Serif"/>
              </a:rPr>
              <a:t>и</a:t>
            </a:r>
            <a:r>
              <a:rPr sz="2300" spc="1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173883"/>
                </a:solidFill>
                <a:latin typeface="Microsoft Sans Serif"/>
                <a:cs typeface="Microsoft Sans Serif"/>
              </a:rPr>
              <a:t>ясной;</a:t>
            </a:r>
            <a:endParaRPr sz="2300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351790" indent="-339725">
              <a:spcBef>
                <a:spcPts val="550"/>
              </a:spcBef>
              <a:buFontTx/>
              <a:buAutoNum type="arabicParenR"/>
              <a:tabLst>
                <a:tab pos="352425" algn="l"/>
              </a:tabLst>
            </a:pPr>
            <a:r>
              <a:rPr sz="23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речь</a:t>
            </a:r>
            <a:r>
              <a:rPr sz="23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173883"/>
                </a:solidFill>
                <a:latin typeface="Microsoft Sans Serif"/>
                <a:cs typeface="Microsoft Sans Serif"/>
              </a:rPr>
              <a:t>будет</a:t>
            </a:r>
            <a:r>
              <a:rPr sz="23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достаточно</a:t>
            </a:r>
            <a:r>
              <a:rPr sz="23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30" dirty="0">
                <a:solidFill>
                  <a:srgbClr val="173883"/>
                </a:solidFill>
                <a:latin typeface="Microsoft Sans Serif"/>
                <a:cs typeface="Microsoft Sans Serif"/>
              </a:rPr>
              <a:t>громкой,</a:t>
            </a:r>
            <a:r>
              <a:rPr sz="23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173883"/>
                </a:solidFill>
                <a:latin typeface="Microsoft Sans Serif"/>
                <a:cs typeface="Microsoft Sans Serif"/>
              </a:rPr>
              <a:t>с </a:t>
            </a:r>
            <a:r>
              <a:rPr sz="23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нормальным</a:t>
            </a:r>
            <a:endParaRPr sz="2300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2700">
              <a:spcBef>
                <a:spcPts val="5"/>
              </a:spcBef>
            </a:pPr>
            <a:r>
              <a:rPr sz="23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темпом;</a:t>
            </a:r>
            <a:endParaRPr sz="2300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352425" indent="-340360">
              <a:spcBef>
                <a:spcPts val="550"/>
              </a:spcBef>
              <a:buFontTx/>
              <a:buAutoNum type="arabicParenR" startAt="6"/>
              <a:tabLst>
                <a:tab pos="353060" algn="l"/>
              </a:tabLst>
            </a:pPr>
            <a:r>
              <a:rPr sz="2300" dirty="0">
                <a:solidFill>
                  <a:srgbClr val="173883"/>
                </a:solidFill>
                <a:latin typeface="Microsoft Sans Serif"/>
                <a:cs typeface="Microsoft Sans Serif"/>
              </a:rPr>
              <a:t>в</a:t>
            </a:r>
            <a:r>
              <a:rPr sz="2300" spc="2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словах</a:t>
            </a:r>
            <a:r>
              <a:rPr sz="23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173883"/>
                </a:solidFill>
                <a:latin typeface="Microsoft Sans Serif"/>
                <a:cs typeface="Microsoft Sans Serif"/>
              </a:rPr>
              <a:t>будут</a:t>
            </a:r>
            <a:r>
              <a:rPr sz="23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173883"/>
                </a:solidFill>
                <a:latin typeface="Microsoft Sans Serif"/>
                <a:cs typeface="Microsoft Sans Serif"/>
              </a:rPr>
              <a:t>правильно</a:t>
            </a:r>
            <a:r>
              <a:rPr sz="23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173883"/>
                </a:solidFill>
                <a:latin typeface="Microsoft Sans Serif"/>
                <a:cs typeface="Microsoft Sans Serif"/>
              </a:rPr>
              <a:t>поставлены</a:t>
            </a:r>
            <a:r>
              <a:rPr sz="23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ударения;</a:t>
            </a:r>
            <a:endParaRPr sz="2300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351790" indent="-339725">
              <a:spcBef>
                <a:spcPts val="555"/>
              </a:spcBef>
              <a:buFontTx/>
              <a:buAutoNum type="arabicParenR" startAt="6"/>
              <a:tabLst>
                <a:tab pos="352425" algn="l"/>
              </a:tabLst>
            </a:pPr>
            <a:r>
              <a:rPr sz="23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при</a:t>
            </a:r>
            <a:r>
              <a:rPr sz="23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чтении </a:t>
            </a:r>
            <a:r>
              <a:rPr sz="2300" dirty="0">
                <a:solidFill>
                  <a:srgbClr val="173883"/>
                </a:solidFill>
                <a:latin typeface="Microsoft Sans Serif"/>
                <a:cs typeface="Microsoft Sans Serif"/>
              </a:rPr>
              <a:t>будут</a:t>
            </a:r>
            <a:r>
              <a:rPr sz="2300" spc="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соблюдены</a:t>
            </a:r>
            <a:r>
              <a:rPr sz="2300" spc="-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25" dirty="0">
                <a:solidFill>
                  <a:srgbClr val="173883"/>
                </a:solidFill>
                <a:latin typeface="Microsoft Sans Serif"/>
                <a:cs typeface="Microsoft Sans Serif"/>
              </a:rPr>
              <a:t>граматичские</a:t>
            </a:r>
            <a:r>
              <a:rPr sz="23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нормы;</a:t>
            </a:r>
            <a:endParaRPr sz="2300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351790" indent="-339725">
              <a:spcBef>
                <a:spcPts val="555"/>
              </a:spcBef>
              <a:buFontTx/>
              <a:buAutoNum type="arabicParenR" startAt="6"/>
              <a:tabLst>
                <a:tab pos="352425" algn="l"/>
              </a:tabLst>
            </a:pPr>
            <a:r>
              <a:rPr sz="23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не</a:t>
            </a:r>
            <a:r>
              <a:rPr sz="2300" spc="1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173883"/>
                </a:solidFill>
                <a:latin typeface="Microsoft Sans Serif"/>
                <a:cs typeface="Microsoft Sans Serif"/>
              </a:rPr>
              <a:t>будут</a:t>
            </a:r>
            <a:r>
              <a:rPr sz="23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35" dirty="0">
                <a:solidFill>
                  <a:srgbClr val="173883"/>
                </a:solidFill>
                <a:latin typeface="Microsoft Sans Serif"/>
                <a:cs typeface="Microsoft Sans Serif"/>
              </a:rPr>
              <a:t>искажены</a:t>
            </a:r>
            <a:r>
              <a:rPr sz="23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 слова.</a:t>
            </a:r>
            <a:endParaRPr sz="2300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55457" y="6657028"/>
            <a:ext cx="120840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www.company.com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8252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Содержимое 2">
            <a:extLst>
              <a:ext uri="{FF2B5EF4-FFF2-40B4-BE49-F238E27FC236}">
                <a16:creationId xmlns:a16="http://schemas.microsoft.com/office/drawing/2014/main" id="{B8254AAF-D465-40D5-A591-39D41B398D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512" y="1124744"/>
            <a:ext cx="7560839" cy="5073650"/>
          </a:xfrm>
        </p:spPr>
        <p:txBody>
          <a:bodyPr>
            <a:normAutofit fontScale="85000" lnSpcReduction="10000"/>
          </a:bodyPr>
          <a:lstStyle/>
          <a:p>
            <a:r>
              <a:rPr lang="ru-RU" altLang="ru-RU" sz="3000" b="1" dirty="0"/>
              <a:t>Медленный темп чтения, монотонная</a:t>
            </a:r>
            <a:r>
              <a:rPr lang="en-US" altLang="ru-RU" sz="3000" b="1" dirty="0"/>
              <a:t> </a:t>
            </a:r>
            <a:r>
              <a:rPr lang="ru-RU" altLang="ru-RU" sz="3000" b="1" dirty="0"/>
              <a:t>интонация; </a:t>
            </a:r>
          </a:p>
          <a:p>
            <a:r>
              <a:rPr lang="ru-RU" altLang="ru-RU" sz="3000" b="1" dirty="0"/>
              <a:t>неправильное прочтение окончания зависимого слова;</a:t>
            </a:r>
          </a:p>
          <a:p>
            <a:r>
              <a:rPr lang="ru-RU" altLang="ru-RU" sz="3000" b="1" dirty="0">
                <a:solidFill>
                  <a:srgbClr val="FF0000"/>
                </a:solidFill>
              </a:rPr>
              <a:t>искажение слов;</a:t>
            </a:r>
          </a:p>
          <a:p>
            <a:r>
              <a:rPr lang="ru-RU" altLang="ru-RU" sz="3000" b="1" dirty="0"/>
              <a:t>замена слов по смыслу;</a:t>
            </a:r>
          </a:p>
          <a:p>
            <a:r>
              <a:rPr lang="ru-RU" altLang="ru-RU" sz="3000" b="1" dirty="0">
                <a:solidFill>
                  <a:srgbClr val="FF0000"/>
                </a:solidFill>
              </a:rPr>
              <a:t>неправильная постановка ударения;</a:t>
            </a:r>
          </a:p>
          <a:p>
            <a:r>
              <a:rPr lang="ru-RU" altLang="ru-RU" sz="3000" b="1" dirty="0">
                <a:solidFill>
                  <a:srgbClr val="FF0000"/>
                </a:solidFill>
              </a:rPr>
              <a:t>неправильная грамматическая форма числительного в косвенном падеже.</a:t>
            </a:r>
          </a:p>
          <a:p>
            <a:r>
              <a:rPr lang="ru-RU" altLang="ru-RU" sz="3000" b="1" dirty="0"/>
              <a:t>замена целых слов по оптическому сходству.</a:t>
            </a:r>
          </a:p>
          <a:p>
            <a:r>
              <a:rPr lang="ru-RU" altLang="ru-RU" sz="3000" b="1" dirty="0"/>
              <a:t>Пропуски: а) слов; б) слогов; в) букв;</a:t>
            </a:r>
          </a:p>
          <a:p>
            <a:r>
              <a:rPr lang="ru-RU" altLang="ru-RU" sz="3000" b="1" dirty="0"/>
              <a:t>Перестановки: а) слов; б) слогов; в) букв и т.п.</a:t>
            </a:r>
          </a:p>
          <a:p>
            <a:endParaRPr lang="ru-RU" altLang="ru-RU" sz="2000" dirty="0"/>
          </a:p>
        </p:txBody>
      </p:sp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id="{B65DA3DE-E75E-4A6B-8CD4-53C3E7660A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620713"/>
            <a:ext cx="8077200" cy="863600"/>
          </a:xfrm>
        </p:spPr>
        <p:txBody>
          <a:bodyPr>
            <a:noAutofit/>
          </a:bodyPr>
          <a:lstStyle/>
          <a:p>
            <a:pPr algn="ctr"/>
            <a:r>
              <a:rPr lang="ru-RU" altLang="ru-RU" sz="3600" b="1" dirty="0"/>
              <a:t>Типичные ошибки при чтении текста!</a:t>
            </a:r>
            <a:br>
              <a:rPr lang="ru-RU" altLang="ru-RU" sz="3600" b="1" dirty="0"/>
            </a:br>
            <a:endParaRPr lang="ru-RU" altLang="ru-RU" sz="3600" dirty="0"/>
          </a:p>
        </p:txBody>
      </p:sp>
      <p:pic>
        <p:nvPicPr>
          <p:cNvPr id="22532" name="Picture 5" descr="C:\Users\User\Desktop\картинки с шаттерстока\шаттерсток\shutterstock_155292143.jpg">
            <a:extLst>
              <a:ext uri="{FF2B5EF4-FFF2-40B4-BE49-F238E27FC236}">
                <a16:creationId xmlns:a16="http://schemas.microsoft.com/office/drawing/2014/main" id="{B0AD6542-37F5-4CFF-ACDB-067C368BE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619" y="2636912"/>
            <a:ext cx="1782198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58039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52550" y="314325"/>
            <a:ext cx="7315200" cy="581025"/>
          </a:xfrm>
          <a:prstGeom prst="rect">
            <a:avLst/>
          </a:prstGeom>
          <a:solidFill>
            <a:srgbClr val="003366"/>
          </a:solidFill>
        </p:spPr>
        <p:txBody>
          <a:bodyPr vert="horz" wrap="square" lIns="0" tIns="34925" rIns="0" bIns="0" rtlCol="0">
            <a:spAutoFit/>
          </a:bodyPr>
          <a:lstStyle/>
          <a:p>
            <a:pPr marL="107950" algn="ctr">
              <a:lnSpc>
                <a:spcPct val="100000"/>
              </a:lnSpc>
              <a:spcBef>
                <a:spcPts val="275"/>
              </a:spcBef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Задание</a:t>
            </a:r>
            <a:r>
              <a:rPr sz="3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9256" y="980728"/>
            <a:ext cx="8904606" cy="54006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855457" y="6657028"/>
            <a:ext cx="120840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www.company.com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63222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496887"/>
            <a:ext cx="9144000" cy="1056700"/>
          </a:xfrm>
          <a:prstGeom prst="rect">
            <a:avLst/>
          </a:prstGeom>
          <a:solidFill>
            <a:srgbClr val="003366"/>
          </a:solidFill>
        </p:spPr>
        <p:txBody>
          <a:bodyPr vert="horz" wrap="square" lIns="0" tIns="71120" rIns="0" bIns="0" rtlCol="0">
            <a:spAutoFit/>
          </a:bodyPr>
          <a:lstStyle/>
          <a:p>
            <a:pPr marL="197485" marR="2341245" algn="ctr">
              <a:lnSpc>
                <a:spcPct val="100000"/>
              </a:lnSpc>
              <a:spcBef>
                <a:spcPts val="560"/>
              </a:spcBef>
              <a:tabLst>
                <a:tab pos="3537585" algn="l"/>
              </a:tabLst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Изменения</a:t>
            </a:r>
            <a:r>
              <a:rPr sz="32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3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КИМ</a:t>
            </a:r>
            <a:r>
              <a:rPr sz="3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итогового </a:t>
            </a:r>
            <a:r>
              <a:rPr sz="3200" b="1" spc="-86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собеседования	</a:t>
            </a:r>
            <a:r>
              <a:rPr lang="ru-RU" sz="3200" b="1" spc="-5" dirty="0">
                <a:solidFill>
                  <a:srgbClr val="FFFFFF"/>
                </a:solidFill>
                <a:latin typeface="Arial"/>
                <a:cs typeface="Arial"/>
              </a:rPr>
              <a:t>с 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2024</a:t>
            </a:r>
            <a:r>
              <a:rPr sz="3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года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395537" y="1622450"/>
            <a:ext cx="8668326" cy="4336444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09855" algn="ctr">
              <a:lnSpc>
                <a:spcPct val="100000"/>
              </a:lnSpc>
              <a:spcBef>
                <a:spcPts val="775"/>
              </a:spcBef>
            </a:pPr>
            <a:r>
              <a:rPr spc="-10" dirty="0"/>
              <a:t>Введён</a:t>
            </a:r>
            <a:r>
              <a:rPr spc="10" dirty="0"/>
              <a:t> </a:t>
            </a:r>
            <a:r>
              <a:rPr spc="-10" dirty="0"/>
              <a:t>критерий</a:t>
            </a:r>
            <a:r>
              <a:rPr spc="40" dirty="0"/>
              <a:t> </a:t>
            </a:r>
            <a:r>
              <a:rPr spc="-5" dirty="0"/>
              <a:t>Р</a:t>
            </a:r>
            <a:r>
              <a:rPr spc="-10" dirty="0"/>
              <a:t> вместо</a:t>
            </a:r>
            <a:r>
              <a:rPr spc="50" dirty="0"/>
              <a:t> </a:t>
            </a:r>
            <a:r>
              <a:rPr spc="-5" dirty="0"/>
              <a:t>Р1</a:t>
            </a:r>
            <a:r>
              <a:rPr spc="-10" dirty="0"/>
              <a:t> </a:t>
            </a:r>
            <a:r>
              <a:rPr spc="-5" dirty="0"/>
              <a:t>и Р2.</a:t>
            </a:r>
          </a:p>
          <a:p>
            <a:pPr marL="59690" marR="5080" indent="50165" algn="just">
              <a:lnSpc>
                <a:spcPct val="100000"/>
              </a:lnSpc>
              <a:spcBef>
                <a:spcPts val="675"/>
              </a:spcBef>
            </a:pPr>
            <a:r>
              <a:rPr spc="-10" dirty="0"/>
              <a:t>Новый</a:t>
            </a:r>
            <a:r>
              <a:rPr spc="15" dirty="0"/>
              <a:t> </a:t>
            </a:r>
            <a:r>
              <a:rPr spc="-10" dirty="0"/>
              <a:t>критерий</a:t>
            </a:r>
            <a:r>
              <a:rPr spc="40" dirty="0"/>
              <a:t> </a:t>
            </a:r>
            <a:r>
              <a:rPr spc="-5" dirty="0"/>
              <a:t>Р </a:t>
            </a:r>
            <a:r>
              <a:rPr b="0" spc="-5" dirty="0">
                <a:latin typeface="Microsoft Sans Serif"/>
                <a:cs typeface="Microsoft Sans Serif"/>
              </a:rPr>
              <a:t>оценивает</a:t>
            </a:r>
            <a:r>
              <a:rPr b="0" spc="45" dirty="0">
                <a:latin typeface="Microsoft Sans Serif"/>
                <a:cs typeface="Microsoft Sans Serif"/>
              </a:rPr>
              <a:t> </a:t>
            </a:r>
            <a:r>
              <a:rPr b="0" spc="-15" dirty="0">
                <a:latin typeface="Microsoft Sans Serif"/>
                <a:cs typeface="Microsoft Sans Serif"/>
              </a:rPr>
              <a:t>грамотность </a:t>
            </a:r>
            <a:r>
              <a:rPr b="0" spc="-730" dirty="0">
                <a:latin typeface="Microsoft Sans Serif"/>
                <a:cs typeface="Microsoft Sans Serif"/>
              </a:rPr>
              <a:t> </a:t>
            </a:r>
            <a:r>
              <a:rPr b="0" spc="-15" dirty="0">
                <a:latin typeface="Microsoft Sans Serif"/>
                <a:cs typeface="Microsoft Sans Serif"/>
              </a:rPr>
              <a:t>речи</a:t>
            </a:r>
            <a:r>
              <a:rPr b="0" spc="30" dirty="0">
                <a:latin typeface="Microsoft Sans Serif"/>
                <a:cs typeface="Microsoft Sans Serif"/>
              </a:rPr>
              <a:t> </a:t>
            </a:r>
            <a:r>
              <a:rPr b="0" spc="-25" dirty="0">
                <a:latin typeface="Microsoft Sans Serif"/>
                <a:cs typeface="Microsoft Sans Serif"/>
              </a:rPr>
              <a:t>по</a:t>
            </a:r>
            <a:r>
              <a:rPr b="0" spc="45" dirty="0">
                <a:latin typeface="Microsoft Sans Serif"/>
                <a:cs typeface="Microsoft Sans Serif"/>
              </a:rPr>
              <a:t> </a:t>
            </a:r>
            <a:r>
              <a:rPr b="0" spc="-25" dirty="0">
                <a:latin typeface="Microsoft Sans Serif"/>
                <a:cs typeface="Microsoft Sans Serif"/>
              </a:rPr>
              <a:t>всем</a:t>
            </a:r>
            <a:r>
              <a:rPr b="0" spc="30" dirty="0">
                <a:latin typeface="Microsoft Sans Serif"/>
                <a:cs typeface="Microsoft Sans Serif"/>
              </a:rPr>
              <a:t> </a:t>
            </a:r>
            <a:r>
              <a:rPr b="0" spc="-30" dirty="0">
                <a:latin typeface="Microsoft Sans Serif"/>
                <a:cs typeface="Microsoft Sans Serif"/>
              </a:rPr>
              <a:t>заданиям.</a:t>
            </a:r>
            <a:r>
              <a:rPr b="0" spc="50" dirty="0">
                <a:latin typeface="Microsoft Sans Serif"/>
                <a:cs typeface="Microsoft Sans Serif"/>
              </a:rPr>
              <a:t> </a:t>
            </a:r>
            <a:endParaRPr lang="ru-RU" b="0" spc="50" dirty="0">
              <a:latin typeface="Microsoft Sans Serif"/>
              <a:cs typeface="Microsoft Sans Serif"/>
            </a:endParaRPr>
          </a:p>
          <a:p>
            <a:pPr marL="59690" marR="5080" indent="50165" algn="just">
              <a:lnSpc>
                <a:spcPct val="100000"/>
              </a:lnSpc>
              <a:spcBef>
                <a:spcPts val="675"/>
              </a:spcBef>
            </a:pPr>
            <a:r>
              <a:rPr sz="2400" b="0" spc="-30" dirty="0">
                <a:latin typeface="Microsoft Sans Serif"/>
                <a:cs typeface="Microsoft Sans Serif"/>
              </a:rPr>
              <a:t>(</a:t>
            </a:r>
            <a:r>
              <a:rPr sz="2400" b="0" spc="-30" dirty="0" err="1">
                <a:latin typeface="Microsoft Sans Serif"/>
                <a:cs typeface="Microsoft Sans Serif"/>
              </a:rPr>
              <a:t>максимальное</a:t>
            </a:r>
            <a:r>
              <a:rPr lang="ru-RU" sz="2400" b="0" spc="-30" dirty="0">
                <a:latin typeface="Microsoft Sans Serif"/>
                <a:cs typeface="Microsoft Sans Serif"/>
              </a:rPr>
              <a:t> </a:t>
            </a:r>
            <a:r>
              <a:rPr sz="2400" b="0" spc="-20" dirty="0" err="1">
                <a:latin typeface="Microsoft Sans Serif"/>
                <a:cs typeface="Microsoft Sans Serif"/>
              </a:rPr>
              <a:t>количество</a:t>
            </a:r>
            <a:r>
              <a:rPr sz="2400" b="0" spc="45" dirty="0">
                <a:latin typeface="Microsoft Sans Serif"/>
                <a:cs typeface="Microsoft Sans Serif"/>
              </a:rPr>
              <a:t> </a:t>
            </a:r>
            <a:r>
              <a:rPr sz="2400" b="0" spc="10" dirty="0">
                <a:latin typeface="Microsoft Sans Serif"/>
                <a:cs typeface="Microsoft Sans Serif"/>
              </a:rPr>
              <a:t>баллов</a:t>
            </a:r>
            <a:r>
              <a:rPr sz="2400" b="0" spc="25" dirty="0">
                <a:latin typeface="Microsoft Sans Serif"/>
                <a:cs typeface="Microsoft Sans Serif"/>
              </a:rPr>
              <a:t> </a:t>
            </a:r>
            <a:r>
              <a:rPr sz="2400" b="0" spc="-5" dirty="0">
                <a:latin typeface="Microsoft Sans Serif"/>
                <a:cs typeface="Microsoft Sans Serif"/>
              </a:rPr>
              <a:t>-</a:t>
            </a:r>
            <a:r>
              <a:rPr sz="2400" b="0" spc="25" dirty="0">
                <a:latin typeface="Microsoft Sans Serif"/>
                <a:cs typeface="Microsoft Sans Serif"/>
              </a:rPr>
              <a:t> </a:t>
            </a:r>
            <a:r>
              <a:rPr sz="2400" b="0" dirty="0">
                <a:latin typeface="Microsoft Sans Serif"/>
                <a:cs typeface="Microsoft Sans Serif"/>
              </a:rPr>
              <a:t>8).</a:t>
            </a:r>
          </a:p>
          <a:p>
            <a:pPr marL="59690" marR="1246505" indent="-47625" algn="just">
              <a:lnSpc>
                <a:spcPct val="100000"/>
              </a:lnSpc>
              <a:spcBef>
                <a:spcPts val="675"/>
              </a:spcBef>
            </a:pPr>
            <a:r>
              <a:rPr b="0" spc="-30" dirty="0">
                <a:latin typeface="Microsoft Sans Serif"/>
                <a:cs typeface="Microsoft Sans Serif"/>
              </a:rPr>
              <a:t>Добавилась</a:t>
            </a:r>
            <a:r>
              <a:rPr b="0" spc="50" dirty="0">
                <a:latin typeface="Microsoft Sans Serif"/>
                <a:cs typeface="Microsoft Sans Serif"/>
              </a:rPr>
              <a:t> </a:t>
            </a:r>
            <a:r>
              <a:rPr b="0" spc="-40" dirty="0">
                <a:latin typeface="Microsoft Sans Serif"/>
                <a:cs typeface="Microsoft Sans Serif"/>
              </a:rPr>
              <a:t>оценка</a:t>
            </a:r>
            <a:r>
              <a:rPr b="0" spc="55" dirty="0">
                <a:latin typeface="Microsoft Sans Serif"/>
                <a:cs typeface="Microsoft Sans Serif"/>
              </a:rPr>
              <a:t> </a:t>
            </a:r>
            <a:r>
              <a:rPr b="0" spc="-10" dirty="0">
                <a:latin typeface="Microsoft Sans Serif"/>
                <a:cs typeface="Microsoft Sans Serif"/>
              </a:rPr>
              <a:t>богатства</a:t>
            </a:r>
            <a:r>
              <a:rPr b="0" spc="50" dirty="0">
                <a:latin typeface="Microsoft Sans Serif"/>
                <a:cs typeface="Microsoft Sans Serif"/>
              </a:rPr>
              <a:t> </a:t>
            </a:r>
            <a:r>
              <a:rPr b="0" spc="-15" dirty="0">
                <a:latin typeface="Microsoft Sans Serif"/>
                <a:cs typeface="Microsoft Sans Serif"/>
              </a:rPr>
              <a:t>речи</a:t>
            </a:r>
            <a:r>
              <a:rPr b="0" spc="35" dirty="0">
                <a:latin typeface="Microsoft Sans Serif"/>
                <a:cs typeface="Microsoft Sans Serif"/>
              </a:rPr>
              <a:t> </a:t>
            </a:r>
            <a:r>
              <a:rPr b="0" spc="-5" dirty="0">
                <a:latin typeface="Microsoft Sans Serif"/>
                <a:cs typeface="Microsoft Sans Serif"/>
              </a:rPr>
              <a:t>и </a:t>
            </a:r>
            <a:r>
              <a:rPr b="0" spc="-730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соблюдения</a:t>
            </a:r>
            <a:r>
              <a:rPr b="0" spc="25" dirty="0">
                <a:latin typeface="Microsoft Sans Serif"/>
                <a:cs typeface="Microsoft Sans Serif"/>
              </a:rPr>
              <a:t> </a:t>
            </a:r>
            <a:r>
              <a:rPr b="0" spc="-40" dirty="0">
                <a:latin typeface="Microsoft Sans Serif"/>
                <a:cs typeface="Microsoft Sans Serif"/>
              </a:rPr>
              <a:t>фактической</a:t>
            </a:r>
            <a:r>
              <a:rPr b="0" spc="50" dirty="0">
                <a:latin typeface="Microsoft Sans Serif"/>
                <a:cs typeface="Microsoft Sans Serif"/>
              </a:rPr>
              <a:t> </a:t>
            </a:r>
            <a:r>
              <a:rPr b="0" spc="-10" dirty="0">
                <a:latin typeface="Microsoft Sans Serif"/>
                <a:cs typeface="Microsoft Sans Serif"/>
              </a:rPr>
              <a:t>точности.</a:t>
            </a:r>
          </a:p>
          <a:p>
            <a:pPr marL="59690" marR="266700" indent="-47625" algn="just">
              <a:lnSpc>
                <a:spcPct val="100000"/>
              </a:lnSpc>
              <a:spcBef>
                <a:spcPts val="670"/>
              </a:spcBef>
            </a:pPr>
            <a:r>
              <a:rPr b="0" spc="5" dirty="0">
                <a:latin typeface="Microsoft Sans Serif"/>
                <a:cs typeface="Microsoft Sans Serif"/>
              </a:rPr>
              <a:t>Если</a:t>
            </a:r>
            <a:r>
              <a:rPr b="0" spc="30" dirty="0">
                <a:latin typeface="Microsoft Sans Serif"/>
                <a:cs typeface="Microsoft Sans Serif"/>
              </a:rPr>
              <a:t> </a:t>
            </a:r>
            <a:r>
              <a:rPr b="0" spc="-30" dirty="0">
                <a:latin typeface="Microsoft Sans Serif"/>
                <a:cs typeface="Microsoft Sans Serif"/>
              </a:rPr>
              <a:t>участник</a:t>
            </a:r>
            <a:r>
              <a:rPr b="0" spc="40" dirty="0">
                <a:latin typeface="Microsoft Sans Serif"/>
                <a:cs typeface="Microsoft Sans Serif"/>
              </a:rPr>
              <a:t> </a:t>
            </a:r>
            <a:r>
              <a:rPr b="0" spc="-5" dirty="0">
                <a:latin typeface="Microsoft Sans Serif"/>
                <a:cs typeface="Microsoft Sans Serif"/>
              </a:rPr>
              <a:t>не</a:t>
            </a:r>
            <a:r>
              <a:rPr b="0" spc="35" dirty="0">
                <a:latin typeface="Microsoft Sans Serif"/>
                <a:cs typeface="Microsoft Sans Serif"/>
              </a:rPr>
              <a:t> </a:t>
            </a:r>
            <a:r>
              <a:rPr b="0" spc="-10" dirty="0">
                <a:latin typeface="Microsoft Sans Serif"/>
                <a:cs typeface="Microsoft Sans Serif"/>
              </a:rPr>
              <a:t>приступал</a:t>
            </a:r>
            <a:r>
              <a:rPr b="0" spc="35" dirty="0">
                <a:latin typeface="Microsoft Sans Serif"/>
                <a:cs typeface="Microsoft Sans Serif"/>
              </a:rPr>
              <a:t> </a:t>
            </a:r>
            <a:r>
              <a:rPr b="0" spc="-180" dirty="0">
                <a:latin typeface="Microsoft Sans Serif"/>
                <a:cs typeface="Microsoft Sans Serif"/>
              </a:rPr>
              <a:t>к</a:t>
            </a:r>
            <a:r>
              <a:rPr b="0" spc="40" dirty="0">
                <a:latin typeface="Microsoft Sans Serif"/>
                <a:cs typeface="Microsoft Sans Serif"/>
              </a:rPr>
              <a:t> </a:t>
            </a:r>
            <a:r>
              <a:rPr b="0" spc="-10" dirty="0">
                <a:latin typeface="Microsoft Sans Serif"/>
                <a:cs typeface="Microsoft Sans Serif"/>
              </a:rPr>
              <a:t>выполнению </a:t>
            </a:r>
            <a:r>
              <a:rPr b="0" spc="-730" dirty="0">
                <a:latin typeface="Microsoft Sans Serif"/>
                <a:cs typeface="Microsoft Sans Serif"/>
              </a:rPr>
              <a:t> </a:t>
            </a:r>
            <a:r>
              <a:rPr b="0" spc="-5" dirty="0">
                <a:latin typeface="Microsoft Sans Serif"/>
                <a:cs typeface="Microsoft Sans Serif"/>
              </a:rPr>
              <a:t>двух</a:t>
            </a:r>
            <a:r>
              <a:rPr b="0" spc="25" dirty="0">
                <a:latin typeface="Microsoft Sans Serif"/>
                <a:cs typeface="Microsoft Sans Serif"/>
              </a:rPr>
              <a:t> </a:t>
            </a:r>
            <a:r>
              <a:rPr b="0" spc="5" dirty="0">
                <a:latin typeface="Microsoft Sans Serif"/>
                <a:cs typeface="Microsoft Sans Serif"/>
              </a:rPr>
              <a:t>или</a:t>
            </a:r>
            <a:r>
              <a:rPr b="0" spc="3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более</a:t>
            </a:r>
            <a:r>
              <a:rPr b="0" spc="45" dirty="0">
                <a:latin typeface="Microsoft Sans Serif"/>
                <a:cs typeface="Microsoft Sans Serif"/>
              </a:rPr>
              <a:t> </a:t>
            </a:r>
            <a:r>
              <a:rPr b="0" spc="-20" dirty="0">
                <a:latin typeface="Microsoft Sans Serif"/>
                <a:cs typeface="Microsoft Sans Serif"/>
              </a:rPr>
              <a:t>заданий,</a:t>
            </a:r>
            <a:r>
              <a:rPr b="0" spc="40" dirty="0">
                <a:latin typeface="Microsoft Sans Serif"/>
                <a:cs typeface="Microsoft Sans Serif"/>
              </a:rPr>
              <a:t> </a:t>
            </a:r>
            <a:r>
              <a:rPr b="0" spc="-5" dirty="0">
                <a:latin typeface="Microsoft Sans Serif"/>
                <a:cs typeface="Microsoft Sans Serif"/>
              </a:rPr>
              <a:t>то</a:t>
            </a:r>
            <a:r>
              <a:rPr b="0" spc="35" dirty="0">
                <a:latin typeface="Microsoft Sans Serif"/>
                <a:cs typeface="Microsoft Sans Serif"/>
              </a:rPr>
              <a:t> </a:t>
            </a:r>
            <a:r>
              <a:rPr b="0" spc="-25" dirty="0" err="1">
                <a:latin typeface="Microsoft Sans Serif"/>
                <a:cs typeface="Microsoft Sans Serif"/>
              </a:rPr>
              <a:t>по</a:t>
            </a:r>
            <a:r>
              <a:rPr b="0" spc="30" dirty="0">
                <a:latin typeface="Microsoft Sans Serif"/>
                <a:cs typeface="Microsoft Sans Serif"/>
              </a:rPr>
              <a:t> </a:t>
            </a:r>
            <a:r>
              <a:rPr b="0" spc="-20" dirty="0" err="1">
                <a:latin typeface="Microsoft Sans Serif"/>
                <a:cs typeface="Microsoft Sans Serif"/>
              </a:rPr>
              <a:t>всем</a:t>
            </a:r>
            <a:r>
              <a:rPr lang="ru-RU" b="0" spc="-20" dirty="0">
                <a:latin typeface="Microsoft Sans Serif"/>
                <a:cs typeface="Microsoft Sans Serif"/>
              </a:rPr>
              <a:t> </a:t>
            </a:r>
            <a:r>
              <a:rPr b="0" spc="-35" dirty="0" err="1">
                <a:latin typeface="Microsoft Sans Serif"/>
                <a:cs typeface="Microsoft Sans Serif"/>
              </a:rPr>
              <a:t>критериям</a:t>
            </a:r>
            <a:r>
              <a:rPr b="0" spc="40" dirty="0">
                <a:latin typeface="Microsoft Sans Serif"/>
                <a:cs typeface="Microsoft Sans Serif"/>
              </a:rPr>
              <a:t> </a:t>
            </a:r>
            <a:r>
              <a:rPr b="0" spc="-10" dirty="0">
                <a:latin typeface="Microsoft Sans Serif"/>
                <a:cs typeface="Microsoft Sans Serif"/>
              </a:rPr>
              <a:t>оценивания</a:t>
            </a:r>
            <a:r>
              <a:rPr b="0" spc="50" dirty="0">
                <a:latin typeface="Microsoft Sans Serif"/>
                <a:cs typeface="Microsoft Sans Serif"/>
              </a:rPr>
              <a:t> </a:t>
            </a:r>
            <a:r>
              <a:rPr b="0" spc="-15" dirty="0">
                <a:latin typeface="Microsoft Sans Serif"/>
                <a:cs typeface="Microsoft Sans Serif"/>
              </a:rPr>
              <a:t>грамотности</a:t>
            </a:r>
            <a:r>
              <a:rPr b="0" spc="60" dirty="0">
                <a:latin typeface="Microsoft Sans Serif"/>
                <a:cs typeface="Microsoft Sans Serif"/>
              </a:rPr>
              <a:t> </a:t>
            </a:r>
            <a:r>
              <a:rPr b="0" spc="-15" dirty="0">
                <a:latin typeface="Microsoft Sans Serif"/>
                <a:cs typeface="Microsoft Sans Serif"/>
              </a:rPr>
              <a:t>речи </a:t>
            </a:r>
            <a:r>
              <a:rPr b="0" spc="-730" dirty="0">
                <a:latin typeface="Microsoft Sans Serif"/>
                <a:cs typeface="Microsoft Sans Serif"/>
              </a:rPr>
              <a:t> </a:t>
            </a:r>
            <a:r>
              <a:rPr b="0" spc="-5" dirty="0">
                <a:latin typeface="Microsoft Sans Serif"/>
                <a:cs typeface="Microsoft Sans Serif"/>
              </a:rPr>
              <a:t>ставится</a:t>
            </a:r>
            <a:r>
              <a:rPr b="0" spc="25" dirty="0">
                <a:latin typeface="Microsoft Sans Serif"/>
                <a:cs typeface="Microsoft Sans Serif"/>
              </a:rPr>
              <a:t> </a:t>
            </a:r>
            <a:r>
              <a:rPr b="0" spc="-5" dirty="0">
                <a:latin typeface="Microsoft Sans Serif"/>
                <a:cs typeface="Microsoft Sans Serif"/>
              </a:rPr>
              <a:t>0</a:t>
            </a:r>
            <a:r>
              <a:rPr b="0" spc="30" dirty="0">
                <a:latin typeface="Microsoft Sans Serif"/>
                <a:cs typeface="Microsoft Sans Serif"/>
              </a:rPr>
              <a:t> </a:t>
            </a:r>
            <a:r>
              <a:rPr b="0" spc="10" dirty="0">
                <a:latin typeface="Microsoft Sans Serif"/>
                <a:cs typeface="Microsoft Sans Serif"/>
              </a:rPr>
              <a:t>баллов</a:t>
            </a:r>
            <a:r>
              <a:rPr sz="3200" b="0" spc="10" dirty="0">
                <a:latin typeface="Microsoft Sans Serif"/>
                <a:cs typeface="Microsoft Sans Serif"/>
              </a:rPr>
              <a:t>.</a:t>
            </a:r>
            <a:endParaRPr sz="32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55457" y="6657028"/>
            <a:ext cx="120840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www.company.com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58895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1465">
              <a:lnSpc>
                <a:spcPct val="100000"/>
              </a:lnSpc>
              <a:spcBef>
                <a:spcPts val="95"/>
              </a:spcBef>
            </a:pPr>
            <a:r>
              <a:rPr dirty="0"/>
              <a:t>Задание</a:t>
            </a:r>
            <a:r>
              <a:rPr spc="-90" dirty="0"/>
              <a:t> </a:t>
            </a:r>
            <a:r>
              <a:rPr dirty="0"/>
              <a:t>2:</a:t>
            </a:r>
            <a:r>
              <a:rPr spc="-85" dirty="0"/>
              <a:t> </a:t>
            </a:r>
            <a:r>
              <a:rPr dirty="0"/>
              <a:t>пересказ</a:t>
            </a:r>
            <a:r>
              <a:rPr spc="-90" dirty="0"/>
              <a:t> </a:t>
            </a:r>
            <a:r>
              <a:rPr spc="-10" dirty="0"/>
              <a:t>текста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1691" y="827608"/>
            <a:ext cx="8376284" cy="4841875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355600" marR="194310" indent="-342900">
              <a:lnSpc>
                <a:spcPts val="2920"/>
              </a:lnSpc>
              <a:spcBef>
                <a:spcPts val="465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После</a:t>
            </a:r>
            <a:r>
              <a:rPr sz="2700" kern="0" spc="-6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прочтения</a:t>
            </a:r>
            <a:r>
              <a:rPr sz="2700" kern="0" spc="-5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вас</a:t>
            </a:r>
            <a:r>
              <a:rPr sz="2700" kern="0" spc="-6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ждет</a:t>
            </a:r>
            <a:r>
              <a:rPr sz="2700" kern="0" spc="-4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пересказ,</a:t>
            </a:r>
            <a:r>
              <a:rPr sz="2700" kern="0" spc="-6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или,</a:t>
            </a:r>
            <a:r>
              <a:rPr sz="2700" kern="0" spc="-5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как</a:t>
            </a:r>
            <a:r>
              <a:rPr sz="2700" kern="0" spc="-4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spc="-10" dirty="0">
                <a:solidFill>
                  <a:sysClr val="windowText" lastClr="000000"/>
                </a:solidFill>
                <a:cs typeface="Calibri"/>
              </a:rPr>
              <a:t>считают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многие</a:t>
            </a:r>
            <a:r>
              <a:rPr sz="2700" kern="0" spc="-6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школьники,</a:t>
            </a:r>
            <a:r>
              <a:rPr sz="2700" kern="0" spc="-8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одно</a:t>
            </a:r>
            <a:r>
              <a:rPr sz="2700" kern="0" spc="-6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из</a:t>
            </a:r>
            <a:r>
              <a:rPr sz="2700" kern="0" spc="-6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самых</a:t>
            </a:r>
            <a:r>
              <a:rPr sz="2700" kern="0" spc="-6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spc="-20" dirty="0">
                <a:solidFill>
                  <a:sysClr val="windowText" lastClr="000000"/>
                </a:solidFill>
                <a:cs typeface="Calibri"/>
              </a:rPr>
              <a:t>трудных</a:t>
            </a:r>
            <a:r>
              <a:rPr sz="2700" kern="0" spc="-4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spc="-10" dirty="0">
                <a:solidFill>
                  <a:sysClr val="windowText" lastClr="000000"/>
                </a:solidFill>
                <a:cs typeface="Calibri"/>
              </a:rPr>
              <a:t>заданий.</a:t>
            </a:r>
            <a:endParaRPr sz="2700" kern="0">
              <a:solidFill>
                <a:sysClr val="windowText" lastClr="000000"/>
              </a:solidFill>
              <a:cs typeface="Calibri"/>
            </a:endParaRPr>
          </a:p>
          <a:p>
            <a:pPr marL="354965" indent="-342265">
              <a:spcBef>
                <a:spcPts val="280"/>
              </a:spcBef>
              <a:buFont typeface="Microsoft Sans Serif"/>
              <a:buChar char="•"/>
              <a:tabLst>
                <a:tab pos="354965" algn="l"/>
              </a:tabLst>
            </a:pPr>
            <a:r>
              <a:rPr sz="2700" kern="0" dirty="0">
                <a:solidFill>
                  <a:srgbClr val="C00000"/>
                </a:solidFill>
                <a:cs typeface="Calibri"/>
              </a:rPr>
              <a:t>На</a:t>
            </a:r>
            <a:r>
              <a:rPr sz="2700" kern="0" spc="-55" dirty="0">
                <a:solidFill>
                  <a:srgbClr val="C00000"/>
                </a:solidFill>
                <a:cs typeface="Calibri"/>
              </a:rPr>
              <a:t> </a:t>
            </a:r>
            <a:r>
              <a:rPr sz="2700" kern="0" spc="-10" dirty="0">
                <a:solidFill>
                  <a:srgbClr val="C00000"/>
                </a:solidFill>
                <a:cs typeface="Calibri"/>
              </a:rPr>
              <a:t>подготовку</a:t>
            </a:r>
            <a:r>
              <a:rPr sz="2700" kern="0" spc="-50" dirty="0">
                <a:solidFill>
                  <a:srgbClr val="C00000"/>
                </a:solidFill>
                <a:cs typeface="Calibri"/>
              </a:rPr>
              <a:t> </a:t>
            </a:r>
            <a:r>
              <a:rPr sz="2700" kern="0" dirty="0">
                <a:solidFill>
                  <a:srgbClr val="C00000"/>
                </a:solidFill>
                <a:cs typeface="Calibri"/>
              </a:rPr>
              <a:t>к</a:t>
            </a:r>
            <a:r>
              <a:rPr sz="2700" kern="0" spc="-50" dirty="0">
                <a:solidFill>
                  <a:srgbClr val="C00000"/>
                </a:solidFill>
                <a:cs typeface="Calibri"/>
              </a:rPr>
              <a:t> </a:t>
            </a:r>
            <a:r>
              <a:rPr sz="2700" kern="0" dirty="0">
                <a:solidFill>
                  <a:srgbClr val="C00000"/>
                </a:solidFill>
                <a:cs typeface="Calibri"/>
              </a:rPr>
              <a:t>нему</a:t>
            </a:r>
            <a:r>
              <a:rPr sz="2700" kern="0" spc="-60" dirty="0">
                <a:solidFill>
                  <a:srgbClr val="C00000"/>
                </a:solidFill>
                <a:cs typeface="Calibri"/>
              </a:rPr>
              <a:t> </a:t>
            </a:r>
            <a:r>
              <a:rPr sz="2700" kern="0" dirty="0">
                <a:solidFill>
                  <a:srgbClr val="C00000"/>
                </a:solidFill>
                <a:cs typeface="Calibri"/>
              </a:rPr>
              <a:t>выделено</a:t>
            </a:r>
            <a:r>
              <a:rPr sz="2700" kern="0" spc="-60" dirty="0">
                <a:solidFill>
                  <a:srgbClr val="C00000"/>
                </a:solidFill>
                <a:cs typeface="Calibri"/>
              </a:rPr>
              <a:t> </a:t>
            </a:r>
            <a:r>
              <a:rPr sz="2700" kern="0" dirty="0">
                <a:solidFill>
                  <a:srgbClr val="C00000"/>
                </a:solidFill>
                <a:cs typeface="Calibri"/>
              </a:rPr>
              <a:t>2</a:t>
            </a:r>
            <a:r>
              <a:rPr sz="2700" kern="0" spc="-65" dirty="0">
                <a:solidFill>
                  <a:srgbClr val="C00000"/>
                </a:solidFill>
                <a:cs typeface="Calibri"/>
              </a:rPr>
              <a:t> </a:t>
            </a:r>
            <a:r>
              <a:rPr sz="2700" kern="0" spc="-10" dirty="0">
                <a:solidFill>
                  <a:srgbClr val="C00000"/>
                </a:solidFill>
                <a:cs typeface="Calibri"/>
              </a:rPr>
              <a:t>минуты</a:t>
            </a:r>
            <a:r>
              <a:rPr sz="2700" kern="0" spc="-10" dirty="0">
                <a:solidFill>
                  <a:sysClr val="windowText" lastClr="000000"/>
                </a:solidFill>
                <a:cs typeface="Calibri"/>
              </a:rPr>
              <a:t>.</a:t>
            </a:r>
            <a:endParaRPr sz="2700" kern="0">
              <a:solidFill>
                <a:sysClr val="windowText" lastClr="000000"/>
              </a:solidFill>
              <a:cs typeface="Calibri"/>
            </a:endParaRPr>
          </a:p>
          <a:p>
            <a:pPr marL="355600" marR="84455" indent="-342900">
              <a:lnSpc>
                <a:spcPts val="2920"/>
              </a:lnSpc>
              <a:spcBef>
                <a:spcPts val="685"/>
              </a:spcBef>
              <a:buFont typeface="Microsoft Sans Serif"/>
              <a:buChar char="•"/>
              <a:tabLst>
                <a:tab pos="355600" algn="l"/>
                <a:tab pos="1993900" algn="l"/>
              </a:tabLst>
            </a:pP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За</a:t>
            </a:r>
            <a:r>
              <a:rPr sz="2700" kern="0" spc="-8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это</a:t>
            </a:r>
            <a:r>
              <a:rPr sz="2700" kern="0" spc="-7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время</a:t>
            </a:r>
            <a:r>
              <a:rPr sz="2700" kern="0" spc="-11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просмотрит</a:t>
            </a:r>
            <a:r>
              <a:rPr sz="2700" kern="0" spc="-8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spc="-10" dirty="0">
                <a:solidFill>
                  <a:sysClr val="windowText" lastClr="000000"/>
                </a:solidFill>
                <a:cs typeface="Calibri"/>
              </a:rPr>
              <a:t>тексту,</a:t>
            </a:r>
            <a:r>
              <a:rPr sz="2700" kern="0" spc="-8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выделите</a:t>
            </a:r>
            <a:r>
              <a:rPr sz="2700" kern="0" spc="-7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spc="-10" dirty="0">
                <a:solidFill>
                  <a:sysClr val="windowText" lastClr="000000"/>
                </a:solidFill>
                <a:cs typeface="Calibri"/>
              </a:rPr>
              <a:t>смысловые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части</a:t>
            </a:r>
            <a:r>
              <a:rPr sz="2700" kern="0" spc="-4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(чаще</a:t>
            </a:r>
            <a:r>
              <a:rPr sz="2700" kern="0" spc="-5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всего</a:t>
            </a:r>
            <a:r>
              <a:rPr sz="2700" kern="0" spc="-3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они</a:t>
            </a:r>
            <a:r>
              <a:rPr sz="2700" kern="0" spc="-3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равны</a:t>
            </a:r>
            <a:r>
              <a:rPr sz="2700" kern="0" spc="-3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количеству</a:t>
            </a:r>
            <a:r>
              <a:rPr sz="2700" kern="0" spc="-5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абзацев)</a:t>
            </a:r>
            <a:r>
              <a:rPr sz="2700" kern="0" spc="-15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spc="-50" dirty="0">
                <a:solidFill>
                  <a:sysClr val="windowText" lastClr="000000"/>
                </a:solidFill>
                <a:cs typeface="Calibri"/>
              </a:rPr>
              <a:t>и </a:t>
            </a:r>
            <a:r>
              <a:rPr sz="2700" kern="0" spc="-10" dirty="0">
                <a:solidFill>
                  <a:sysClr val="windowText" lastClr="000000"/>
                </a:solidFill>
                <a:cs typeface="Calibri"/>
              </a:rPr>
              <a:t>постройте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	на</a:t>
            </a:r>
            <a:r>
              <a:rPr sz="2700" kern="0" spc="-4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черновике</a:t>
            </a:r>
            <a:r>
              <a:rPr sz="2700" kern="0" spc="-5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план</a:t>
            </a:r>
            <a:r>
              <a:rPr sz="2700" kern="0" spc="-4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своего</a:t>
            </a:r>
            <a:r>
              <a:rPr sz="2700" kern="0" spc="-4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spc="-10" dirty="0">
                <a:solidFill>
                  <a:sysClr val="windowText" lastClr="000000"/>
                </a:solidFill>
                <a:cs typeface="Calibri"/>
              </a:rPr>
              <a:t>пересказа.</a:t>
            </a:r>
            <a:endParaRPr sz="2700" kern="0">
              <a:solidFill>
                <a:sysClr val="windowText" lastClr="000000"/>
              </a:solidFill>
              <a:cs typeface="Calibri"/>
            </a:endParaRPr>
          </a:p>
          <a:p>
            <a:pPr marL="354965" indent="-342265">
              <a:lnSpc>
                <a:spcPts val="3080"/>
              </a:lnSpc>
              <a:spcBef>
                <a:spcPts val="275"/>
              </a:spcBef>
              <a:buFont typeface="Microsoft Sans Serif"/>
              <a:buChar char="•"/>
              <a:tabLst>
                <a:tab pos="354965" algn="l"/>
              </a:tabLst>
            </a:pPr>
            <a:r>
              <a:rPr sz="2700" b="1" kern="0" dirty="0">
                <a:solidFill>
                  <a:srgbClr val="C00000"/>
                </a:solidFill>
                <a:cs typeface="Calibri"/>
              </a:rPr>
              <a:t>Не</a:t>
            </a:r>
            <a:r>
              <a:rPr sz="2700" b="1" kern="0" spc="-75" dirty="0">
                <a:solidFill>
                  <a:srgbClr val="C00000"/>
                </a:solidFill>
                <a:cs typeface="Calibri"/>
              </a:rPr>
              <a:t> </a:t>
            </a:r>
            <a:r>
              <a:rPr sz="2700" b="1" kern="0" spc="-25" dirty="0">
                <a:solidFill>
                  <a:srgbClr val="C00000"/>
                </a:solidFill>
                <a:cs typeface="Calibri"/>
              </a:rPr>
              <a:t>забудьте</a:t>
            </a:r>
            <a:r>
              <a:rPr sz="2700" b="1" kern="0" spc="-70" dirty="0">
                <a:solidFill>
                  <a:srgbClr val="C00000"/>
                </a:solidFill>
                <a:cs typeface="Calibri"/>
              </a:rPr>
              <a:t> </a:t>
            </a:r>
            <a:r>
              <a:rPr sz="2700" b="1" kern="0" dirty="0">
                <a:solidFill>
                  <a:srgbClr val="C00000"/>
                </a:solidFill>
                <a:cs typeface="Calibri"/>
              </a:rPr>
              <a:t>вставить</a:t>
            </a:r>
            <a:r>
              <a:rPr sz="2700" b="1" kern="0" spc="-65" dirty="0">
                <a:solidFill>
                  <a:srgbClr val="C00000"/>
                </a:solidFill>
                <a:cs typeface="Calibri"/>
              </a:rPr>
              <a:t> </a:t>
            </a:r>
            <a:r>
              <a:rPr sz="2700" b="1" kern="0" dirty="0">
                <a:solidFill>
                  <a:srgbClr val="C00000"/>
                </a:solidFill>
                <a:cs typeface="Calibri"/>
              </a:rPr>
              <a:t>цитату,</a:t>
            </a:r>
            <a:r>
              <a:rPr sz="2700" b="1" kern="0" spc="-75" dirty="0">
                <a:solidFill>
                  <a:srgbClr val="C00000"/>
                </a:solidFill>
                <a:cs typeface="Calibri"/>
              </a:rPr>
              <a:t> </a:t>
            </a:r>
            <a:r>
              <a:rPr sz="2700" b="1" kern="0" spc="-10" dirty="0">
                <a:solidFill>
                  <a:srgbClr val="C00000"/>
                </a:solidFill>
                <a:cs typeface="Calibri"/>
              </a:rPr>
              <a:t>которая</a:t>
            </a:r>
            <a:r>
              <a:rPr sz="2700" b="1" kern="0" spc="-65" dirty="0">
                <a:solidFill>
                  <a:srgbClr val="C00000"/>
                </a:solidFill>
                <a:cs typeface="Calibri"/>
              </a:rPr>
              <a:t> </a:t>
            </a:r>
            <a:r>
              <a:rPr sz="2700" b="1" kern="0" spc="-10" dirty="0">
                <a:solidFill>
                  <a:srgbClr val="C00000"/>
                </a:solidFill>
                <a:cs typeface="Calibri"/>
              </a:rPr>
              <a:t>будет</a:t>
            </a:r>
            <a:endParaRPr sz="2700" kern="0">
              <a:solidFill>
                <a:sysClr val="windowText" lastClr="000000"/>
              </a:solidFill>
              <a:cs typeface="Calibri"/>
            </a:endParaRPr>
          </a:p>
          <a:p>
            <a:pPr marL="355600">
              <a:lnSpc>
                <a:spcPts val="2915"/>
              </a:lnSpc>
            </a:pPr>
            <a:r>
              <a:rPr sz="2700" b="1" kern="0" spc="-10" dirty="0">
                <a:solidFill>
                  <a:srgbClr val="C00000"/>
                </a:solidFill>
                <a:cs typeface="Calibri"/>
              </a:rPr>
              <a:t>предложена</a:t>
            </a:r>
            <a:r>
              <a:rPr sz="2700" b="1" kern="0" spc="-80" dirty="0">
                <a:solidFill>
                  <a:srgbClr val="C00000"/>
                </a:solidFill>
                <a:cs typeface="Calibri"/>
              </a:rPr>
              <a:t> </a:t>
            </a:r>
            <a:r>
              <a:rPr sz="2700" b="1" kern="0" dirty="0">
                <a:solidFill>
                  <a:srgbClr val="C00000"/>
                </a:solidFill>
                <a:cs typeface="Calibri"/>
              </a:rPr>
              <a:t>в</a:t>
            </a:r>
            <a:r>
              <a:rPr sz="2700" b="1" kern="0" spc="-90" dirty="0">
                <a:solidFill>
                  <a:srgbClr val="C00000"/>
                </a:solidFill>
                <a:cs typeface="Calibri"/>
              </a:rPr>
              <a:t> </a:t>
            </a:r>
            <a:r>
              <a:rPr sz="2700" b="1" kern="0" dirty="0">
                <a:solidFill>
                  <a:srgbClr val="C00000"/>
                </a:solidFill>
                <a:cs typeface="Calibri"/>
              </a:rPr>
              <a:t>задании:</a:t>
            </a:r>
            <a:r>
              <a:rPr sz="2700" b="1" kern="0" spc="-70" dirty="0">
                <a:solidFill>
                  <a:srgbClr val="C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для</a:t>
            </a:r>
            <a:r>
              <a:rPr sz="2700" kern="0" spc="-9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того</a:t>
            </a:r>
            <a:r>
              <a:rPr sz="2700" kern="0" spc="-7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чтобы</a:t>
            </a:r>
            <a:r>
              <a:rPr sz="2700" kern="0" spc="-8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сделать</a:t>
            </a:r>
            <a:r>
              <a:rPr sz="2700" kern="0" spc="-11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spc="-25" dirty="0">
                <a:solidFill>
                  <a:sysClr val="windowText" lastClr="000000"/>
                </a:solidFill>
                <a:cs typeface="Calibri"/>
              </a:rPr>
              <a:t>это</a:t>
            </a:r>
            <a:endParaRPr sz="2700" kern="0">
              <a:solidFill>
                <a:sysClr val="windowText" lastClr="000000"/>
              </a:solidFill>
              <a:cs typeface="Calibri"/>
            </a:endParaRPr>
          </a:p>
          <a:p>
            <a:pPr marL="355600" marR="5080">
              <a:lnSpc>
                <a:spcPts val="2920"/>
              </a:lnSpc>
              <a:spcBef>
                <a:spcPts val="204"/>
              </a:spcBef>
            </a:pP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верно,</a:t>
            </a:r>
            <a:r>
              <a:rPr sz="2700" kern="0" spc="-7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посмотрите,</a:t>
            </a:r>
            <a:r>
              <a:rPr sz="2700" kern="0" spc="-5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в</a:t>
            </a:r>
            <a:r>
              <a:rPr sz="2700" kern="0" spc="-5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какой</a:t>
            </a:r>
            <a:r>
              <a:rPr sz="2700" kern="0" spc="-5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части</a:t>
            </a:r>
            <a:r>
              <a:rPr sz="2700" kern="0" spc="-4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текста</a:t>
            </a:r>
            <a:r>
              <a:rPr sz="2700" kern="0" spc="-6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она</a:t>
            </a:r>
            <a:r>
              <a:rPr sz="2700" kern="0" spc="-5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spc="-10" dirty="0">
                <a:solidFill>
                  <a:sysClr val="windowText" lastClr="000000"/>
                </a:solidFill>
                <a:cs typeface="Calibri"/>
              </a:rPr>
              <a:t>смотрится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более</a:t>
            </a:r>
            <a:r>
              <a:rPr sz="2700" kern="0" spc="-7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spc="-10" dirty="0">
                <a:solidFill>
                  <a:sysClr val="windowText" lastClr="000000"/>
                </a:solidFill>
                <a:cs typeface="Calibri"/>
              </a:rPr>
              <a:t>органично.</a:t>
            </a:r>
            <a:endParaRPr sz="2700" kern="0">
              <a:solidFill>
                <a:sysClr val="windowText" lastClr="000000"/>
              </a:solidFill>
              <a:cs typeface="Calibri"/>
            </a:endParaRPr>
          </a:p>
          <a:p>
            <a:pPr marL="355600" marR="286385" indent="-342900">
              <a:lnSpc>
                <a:spcPts val="2920"/>
              </a:lnSpc>
              <a:spcBef>
                <a:spcPts val="640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Кстати,</a:t>
            </a:r>
            <a:r>
              <a:rPr sz="2700" kern="0" spc="-7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пересказ</a:t>
            </a:r>
            <a:r>
              <a:rPr sz="2700" kern="0" spc="-10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rgbClr val="C00000"/>
                </a:solidFill>
                <a:cs typeface="Calibri"/>
              </a:rPr>
              <a:t>должен</a:t>
            </a:r>
            <a:r>
              <a:rPr sz="2700" kern="0" spc="-90" dirty="0">
                <a:solidFill>
                  <a:srgbClr val="C00000"/>
                </a:solidFill>
                <a:cs typeface="Calibri"/>
              </a:rPr>
              <a:t> </a:t>
            </a:r>
            <a:r>
              <a:rPr sz="2700" kern="0" dirty="0">
                <a:solidFill>
                  <a:srgbClr val="C00000"/>
                </a:solidFill>
                <a:cs typeface="Calibri"/>
              </a:rPr>
              <a:t>быть</a:t>
            </a:r>
            <a:r>
              <a:rPr sz="2700" kern="0" spc="-65" dirty="0">
                <a:solidFill>
                  <a:srgbClr val="C00000"/>
                </a:solidFill>
                <a:cs typeface="Calibri"/>
              </a:rPr>
              <a:t> </a:t>
            </a:r>
            <a:r>
              <a:rPr sz="2700" kern="0" dirty="0">
                <a:solidFill>
                  <a:srgbClr val="C00000"/>
                </a:solidFill>
                <a:cs typeface="Calibri"/>
              </a:rPr>
              <a:t>подробным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.</a:t>
            </a:r>
            <a:r>
              <a:rPr sz="2700" kern="0" spc="-9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Иначе</a:t>
            </a:r>
            <a:r>
              <a:rPr sz="2700" kern="0" spc="-7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spc="-25" dirty="0">
                <a:solidFill>
                  <a:sysClr val="windowText" lastClr="000000"/>
                </a:solidFill>
                <a:cs typeface="Calibri"/>
              </a:rPr>
              <a:t>вы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рискуете</a:t>
            </a:r>
            <a:r>
              <a:rPr sz="2700" kern="0" spc="-8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потерять</a:t>
            </a:r>
            <a:r>
              <a:rPr sz="2700" kern="0" spc="-9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spc="-10" dirty="0">
                <a:solidFill>
                  <a:sysClr val="windowText" lastClr="000000"/>
                </a:solidFill>
                <a:cs typeface="Calibri"/>
              </a:rPr>
              <a:t>баллы.</a:t>
            </a:r>
            <a:endParaRPr sz="2700" kern="0">
              <a:solidFill>
                <a:sysClr val="windowText" lastClr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73247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1038" y="1023978"/>
            <a:ext cx="8299433" cy="495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1647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93875" y="423926"/>
            <a:ext cx="7315200" cy="581025"/>
          </a:xfrm>
          <a:prstGeom prst="rect">
            <a:avLst/>
          </a:prstGeom>
          <a:solidFill>
            <a:srgbClr val="003366"/>
          </a:solidFill>
        </p:spPr>
        <p:txBody>
          <a:bodyPr vert="horz" wrap="square" lIns="0" tIns="34925" rIns="0" bIns="0" rtlCol="0">
            <a:spAutoFit/>
          </a:bodyPr>
          <a:lstStyle/>
          <a:p>
            <a:pPr marL="109855" algn="ctr">
              <a:lnSpc>
                <a:spcPct val="100000"/>
              </a:lnSpc>
              <a:spcBef>
                <a:spcPts val="275"/>
              </a:spcBef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Задание</a:t>
            </a:r>
            <a:r>
              <a:rPr sz="3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55457" y="6657028"/>
            <a:ext cx="120840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www.company.com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7544" y="1065403"/>
            <a:ext cx="7786944" cy="46935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sz="2400" b="1" spc="-5" dirty="0">
                <a:solidFill>
                  <a:srgbClr val="173883"/>
                </a:solidFill>
                <a:latin typeface="Arial"/>
                <a:cs typeface="Arial"/>
              </a:rPr>
              <a:t>Задание</a:t>
            </a:r>
            <a:r>
              <a:rPr sz="2400" b="1" spc="-1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173883"/>
                </a:solidFill>
                <a:latin typeface="Arial"/>
                <a:cs typeface="Arial"/>
              </a:rPr>
              <a:t>2. Подробный</a:t>
            </a:r>
            <a:r>
              <a:rPr sz="2400" b="1" spc="-2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173883"/>
                </a:solidFill>
                <a:latin typeface="Arial"/>
                <a:cs typeface="Arial"/>
              </a:rPr>
              <a:t>пересказ</a:t>
            </a:r>
            <a:r>
              <a:rPr sz="2400" b="1" spc="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173883"/>
                </a:solidFill>
                <a:latin typeface="Arial"/>
                <a:cs typeface="Arial"/>
              </a:rPr>
              <a:t>текста</a:t>
            </a:r>
            <a:r>
              <a:rPr sz="2400" b="1" spc="4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73883"/>
                </a:solidFill>
                <a:latin typeface="Arial"/>
                <a:cs typeface="Arial"/>
              </a:rPr>
              <a:t>с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7145">
              <a:lnSpc>
                <a:spcPts val="2735"/>
              </a:lnSpc>
            </a:pPr>
            <a:r>
              <a:rPr sz="2400" b="1" spc="-5" dirty="0">
                <a:solidFill>
                  <a:srgbClr val="173883"/>
                </a:solidFill>
                <a:latin typeface="Arial"/>
                <a:cs typeface="Arial"/>
              </a:rPr>
              <a:t>включением</a:t>
            </a:r>
            <a:r>
              <a:rPr sz="2400" b="1" spc="-1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173883"/>
                </a:solidFill>
                <a:latin typeface="Arial"/>
                <a:cs typeface="Arial"/>
              </a:rPr>
              <a:t>приведённого</a:t>
            </a:r>
            <a:r>
              <a:rPr sz="2400" b="1" spc="-1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73883"/>
                </a:solidFill>
                <a:latin typeface="Arial"/>
                <a:cs typeface="Arial"/>
              </a:rPr>
              <a:t>высказывания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45"/>
              </a:spcBef>
            </a:pPr>
            <a:endParaRPr sz="325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7145" marR="32384" indent="-5080">
              <a:lnSpc>
                <a:spcPts val="2590"/>
              </a:lnSpc>
            </a:pPr>
            <a:r>
              <a:rPr sz="2400" b="1" spc="-5" dirty="0">
                <a:solidFill>
                  <a:srgbClr val="173883"/>
                </a:solidFill>
                <a:latin typeface="Arial"/>
                <a:cs typeface="Arial"/>
              </a:rPr>
              <a:t>Учащиеся </a:t>
            </a:r>
            <a:r>
              <a:rPr sz="2400" b="1" dirty="0">
                <a:solidFill>
                  <a:srgbClr val="173883"/>
                </a:solidFill>
                <a:latin typeface="Arial"/>
                <a:cs typeface="Arial"/>
              </a:rPr>
              <a:t>должны </a:t>
            </a:r>
            <a:r>
              <a:rPr sz="2400" b="1" spc="-5" dirty="0">
                <a:solidFill>
                  <a:srgbClr val="173883"/>
                </a:solidFill>
                <a:latin typeface="Arial"/>
                <a:cs typeface="Arial"/>
              </a:rPr>
              <a:t>подробно пересказать </a:t>
            </a:r>
            <a:r>
              <a:rPr sz="2400" b="1" spc="-15" dirty="0">
                <a:solidFill>
                  <a:srgbClr val="173883"/>
                </a:solidFill>
                <a:latin typeface="Arial"/>
                <a:cs typeface="Arial"/>
              </a:rPr>
              <a:t>текст, </a:t>
            </a:r>
            <a:r>
              <a:rPr sz="2400" b="1" spc="-65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73883"/>
                </a:solidFill>
                <a:latin typeface="Arial"/>
                <a:cs typeface="Arial"/>
              </a:rPr>
              <a:t>а</a:t>
            </a:r>
            <a:r>
              <a:rPr sz="2400" b="1" spc="-10" dirty="0">
                <a:solidFill>
                  <a:srgbClr val="173883"/>
                </a:solidFill>
                <a:latin typeface="Arial"/>
                <a:cs typeface="Arial"/>
              </a:rPr>
              <a:t> также</a:t>
            </a:r>
            <a:r>
              <a:rPr sz="2400" b="1" spc="1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173883"/>
                </a:solidFill>
                <a:latin typeface="Arial"/>
                <a:cs typeface="Arial"/>
              </a:rPr>
              <a:t>включить</a:t>
            </a:r>
            <a:r>
              <a:rPr sz="2400" b="1" spc="1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73883"/>
                </a:solidFill>
                <a:latin typeface="Arial"/>
                <a:cs typeface="Arial"/>
              </a:rPr>
              <a:t>в</a:t>
            </a:r>
            <a:r>
              <a:rPr sz="2400" b="1" spc="-1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73883"/>
                </a:solidFill>
                <a:latin typeface="Arial"/>
                <a:cs typeface="Arial"/>
              </a:rPr>
              <a:t>него</a:t>
            </a:r>
            <a:r>
              <a:rPr sz="2400" b="1" spc="-1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173883"/>
                </a:solidFill>
                <a:latin typeface="Arial"/>
                <a:cs typeface="Arial"/>
              </a:rPr>
              <a:t>предложенное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7145">
              <a:lnSpc>
                <a:spcPts val="2560"/>
              </a:lnSpc>
            </a:pPr>
            <a:r>
              <a:rPr sz="2400" b="1" spc="-5" dirty="0">
                <a:solidFill>
                  <a:srgbClr val="173883"/>
                </a:solidFill>
                <a:latin typeface="Arial"/>
                <a:cs typeface="Arial"/>
              </a:rPr>
              <a:t>высказывание.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7145" marR="632460" indent="-5080">
              <a:lnSpc>
                <a:spcPts val="2590"/>
              </a:lnSpc>
              <a:spcBef>
                <a:spcPts val="615"/>
              </a:spcBef>
            </a:pPr>
            <a:r>
              <a:rPr sz="2400" b="1" spc="-5" dirty="0">
                <a:solidFill>
                  <a:srgbClr val="173883"/>
                </a:solidFill>
                <a:latin typeface="Arial"/>
                <a:cs typeface="Arial"/>
              </a:rPr>
              <a:t>Высказывание </a:t>
            </a:r>
            <a:r>
              <a:rPr sz="2400" b="1" dirty="0">
                <a:solidFill>
                  <a:srgbClr val="173883"/>
                </a:solidFill>
                <a:latin typeface="Arial"/>
                <a:cs typeface="Arial"/>
              </a:rPr>
              <a:t>может </a:t>
            </a:r>
            <a:r>
              <a:rPr sz="2400" b="1" spc="-5" dirty="0">
                <a:solidFill>
                  <a:srgbClr val="173883"/>
                </a:solidFill>
                <a:latin typeface="Arial"/>
                <a:cs typeface="Arial"/>
              </a:rPr>
              <a:t>быть </a:t>
            </a:r>
            <a:r>
              <a:rPr sz="2400" b="1" dirty="0">
                <a:solidFill>
                  <a:srgbClr val="173883"/>
                </a:solidFill>
                <a:latin typeface="Arial"/>
                <a:cs typeface="Arial"/>
              </a:rPr>
              <a:t>введено в </a:t>
            </a:r>
            <a:r>
              <a:rPr sz="2400" b="1" spc="-15" dirty="0">
                <a:solidFill>
                  <a:srgbClr val="173883"/>
                </a:solidFill>
                <a:latin typeface="Arial"/>
                <a:cs typeface="Arial"/>
              </a:rPr>
              <a:t>текст </a:t>
            </a:r>
            <a:r>
              <a:rPr sz="2400" b="1" spc="-65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173883"/>
                </a:solidFill>
                <a:latin typeface="Arial"/>
                <a:cs typeface="Arial"/>
              </a:rPr>
              <a:t>любым </a:t>
            </a:r>
            <a:r>
              <a:rPr sz="2400" b="1" dirty="0">
                <a:solidFill>
                  <a:srgbClr val="173883"/>
                </a:solidFill>
                <a:latin typeface="Arial"/>
                <a:cs typeface="Arial"/>
              </a:rPr>
              <a:t>из</a:t>
            </a:r>
            <a:r>
              <a:rPr sz="2400" b="1" spc="-1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173883"/>
                </a:solidFill>
                <a:latin typeface="Arial"/>
                <a:cs typeface="Arial"/>
              </a:rPr>
              <a:t>способов</a:t>
            </a:r>
            <a:r>
              <a:rPr sz="2400" b="1" spc="-1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173883"/>
                </a:solidFill>
                <a:latin typeface="Arial"/>
                <a:cs typeface="Arial"/>
              </a:rPr>
              <a:t>цитирования.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735"/>
              </a:lnSpc>
              <a:spcBef>
                <a:spcPts val="254"/>
              </a:spcBef>
            </a:pPr>
            <a:r>
              <a:rPr sz="2400" b="1" dirty="0">
                <a:solidFill>
                  <a:srgbClr val="173883"/>
                </a:solidFill>
                <a:latin typeface="Arial"/>
                <a:cs typeface="Arial"/>
              </a:rPr>
              <a:t>При</a:t>
            </a:r>
            <a:r>
              <a:rPr sz="2400" b="1" spc="-3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173883"/>
                </a:solidFill>
                <a:latin typeface="Arial"/>
                <a:cs typeface="Arial"/>
              </a:rPr>
              <a:t>подготовке</a:t>
            </a:r>
            <a:r>
              <a:rPr sz="2400" b="1" dirty="0">
                <a:solidFill>
                  <a:srgbClr val="173883"/>
                </a:solidFill>
                <a:latin typeface="Arial"/>
                <a:cs typeface="Arial"/>
              </a:rPr>
              <a:t> к</a:t>
            </a:r>
            <a:r>
              <a:rPr sz="2400" b="1" spc="-2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173883"/>
                </a:solidFill>
                <a:latin typeface="Arial"/>
                <a:cs typeface="Arial"/>
              </a:rPr>
              <a:t>заданию </a:t>
            </a:r>
            <a:r>
              <a:rPr sz="2400" b="1" spc="-10" dirty="0">
                <a:solidFill>
                  <a:srgbClr val="173883"/>
                </a:solidFill>
                <a:latin typeface="Arial"/>
                <a:cs typeface="Arial"/>
              </a:rPr>
              <a:t>участник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7145" marR="514984">
              <a:lnSpc>
                <a:spcPts val="2590"/>
              </a:lnSpc>
              <a:spcBef>
                <a:spcPts val="185"/>
              </a:spcBef>
            </a:pPr>
            <a:r>
              <a:rPr sz="2400" b="1" spc="-5" dirty="0">
                <a:solidFill>
                  <a:srgbClr val="173883"/>
                </a:solidFill>
                <a:latin typeface="Arial"/>
                <a:cs typeface="Arial"/>
              </a:rPr>
              <a:t>собеседования </a:t>
            </a:r>
            <a:r>
              <a:rPr sz="2400" b="1" dirty="0">
                <a:solidFill>
                  <a:srgbClr val="173883"/>
                </a:solidFill>
                <a:latin typeface="Arial"/>
                <a:cs typeface="Arial"/>
              </a:rPr>
              <a:t>должен </a:t>
            </a:r>
            <a:r>
              <a:rPr sz="2400" b="1" spc="-5" dirty="0">
                <a:solidFill>
                  <a:srgbClr val="173883"/>
                </a:solidFill>
                <a:latin typeface="Arial"/>
                <a:cs typeface="Arial"/>
              </a:rPr>
              <a:t>определить, </a:t>
            </a:r>
            <a:r>
              <a:rPr sz="2400" b="1" dirty="0">
                <a:solidFill>
                  <a:srgbClr val="173883"/>
                </a:solidFill>
                <a:latin typeface="Arial"/>
                <a:cs typeface="Arial"/>
              </a:rPr>
              <a:t>в </a:t>
            </a:r>
            <a:r>
              <a:rPr sz="2400" b="1" spc="-10" dirty="0">
                <a:solidFill>
                  <a:srgbClr val="173883"/>
                </a:solidFill>
                <a:latin typeface="Arial"/>
                <a:cs typeface="Arial"/>
              </a:rPr>
              <a:t>какую </a:t>
            </a:r>
            <a:r>
              <a:rPr sz="2400" b="1" spc="-65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173883"/>
                </a:solidFill>
                <a:latin typeface="Arial"/>
                <a:cs typeface="Arial"/>
              </a:rPr>
              <a:t>часть</a:t>
            </a:r>
            <a:r>
              <a:rPr sz="2400" b="1" spc="2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173883"/>
                </a:solidFill>
                <a:latin typeface="Arial"/>
                <a:cs typeface="Arial"/>
              </a:rPr>
              <a:t>текста</a:t>
            </a:r>
            <a:r>
              <a:rPr sz="2400" b="1" spc="4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173883"/>
                </a:solidFill>
                <a:latin typeface="Arial"/>
                <a:cs typeface="Arial"/>
              </a:rPr>
              <a:t>логично</a:t>
            </a:r>
            <a:r>
              <a:rPr sz="2400" b="1" spc="-1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73883"/>
                </a:solidFill>
                <a:latin typeface="Arial"/>
                <a:cs typeface="Arial"/>
              </a:rPr>
              <a:t>и</a:t>
            </a:r>
            <a:r>
              <a:rPr sz="2400" b="1" spc="-1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173883"/>
                </a:solidFill>
                <a:latin typeface="Arial"/>
                <a:cs typeface="Arial"/>
              </a:rPr>
              <a:t>уместно</a:t>
            </a:r>
            <a:r>
              <a:rPr sz="2400" b="1" spc="5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173883"/>
                </a:solidFill>
                <a:latin typeface="Arial"/>
                <a:cs typeface="Arial"/>
              </a:rPr>
              <a:t>включить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7145" marR="5080">
              <a:lnSpc>
                <a:spcPts val="2590"/>
              </a:lnSpc>
              <a:spcBef>
                <a:spcPts val="5"/>
              </a:spcBef>
            </a:pPr>
            <a:r>
              <a:rPr sz="2400" b="1" dirty="0">
                <a:solidFill>
                  <a:srgbClr val="173883"/>
                </a:solidFill>
                <a:latin typeface="Arial"/>
                <a:cs typeface="Arial"/>
              </a:rPr>
              <a:t>высказывание, </a:t>
            </a:r>
            <a:r>
              <a:rPr sz="2400" b="1" spc="-10" dirty="0">
                <a:solidFill>
                  <a:srgbClr val="173883"/>
                </a:solidFill>
                <a:latin typeface="Arial"/>
                <a:cs typeface="Arial"/>
              </a:rPr>
              <a:t>чтобы </a:t>
            </a:r>
            <a:r>
              <a:rPr sz="2400" b="1" spc="-5" dirty="0">
                <a:solidFill>
                  <a:srgbClr val="173883"/>
                </a:solidFill>
                <a:latin typeface="Arial"/>
                <a:cs typeface="Arial"/>
              </a:rPr>
              <a:t>пересказ </a:t>
            </a:r>
            <a:r>
              <a:rPr sz="2400" b="1" dirty="0">
                <a:solidFill>
                  <a:srgbClr val="173883"/>
                </a:solidFill>
                <a:latin typeface="Arial"/>
                <a:cs typeface="Arial"/>
              </a:rPr>
              <a:t>и включённое в </a:t>
            </a:r>
            <a:r>
              <a:rPr sz="2400" b="1" spc="-65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173883"/>
                </a:solidFill>
                <a:latin typeface="Arial"/>
                <a:cs typeface="Arial"/>
              </a:rPr>
              <a:t>него</a:t>
            </a:r>
            <a:r>
              <a:rPr sz="2400" b="1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173883"/>
                </a:solidFill>
                <a:latin typeface="Arial"/>
                <a:cs typeface="Arial"/>
              </a:rPr>
              <a:t>высказывание</a:t>
            </a:r>
            <a:r>
              <a:rPr sz="2400" b="1" spc="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173883"/>
                </a:solidFill>
                <a:latin typeface="Arial"/>
                <a:cs typeface="Arial"/>
              </a:rPr>
              <a:t>составляли</a:t>
            </a:r>
            <a:r>
              <a:rPr sz="2400" b="1" spc="2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173883"/>
                </a:solidFill>
                <a:latin typeface="Arial"/>
                <a:cs typeface="Arial"/>
              </a:rPr>
              <a:t>единый</a:t>
            </a:r>
            <a:r>
              <a:rPr sz="2400" b="1" spc="-1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173883"/>
                </a:solidFill>
                <a:latin typeface="Arial"/>
                <a:cs typeface="Arial"/>
              </a:rPr>
              <a:t>текст.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67515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9137" y="485775"/>
            <a:ext cx="7315200" cy="581025"/>
          </a:xfrm>
          <a:prstGeom prst="rect">
            <a:avLst/>
          </a:prstGeom>
          <a:solidFill>
            <a:srgbClr val="003366"/>
          </a:solidFill>
        </p:spPr>
        <p:txBody>
          <a:bodyPr vert="horz" wrap="square" lIns="0" tIns="34925" rIns="0" bIns="0" rtlCol="0">
            <a:spAutoFit/>
          </a:bodyPr>
          <a:lstStyle/>
          <a:p>
            <a:pPr marL="107314" algn="ctr">
              <a:lnSpc>
                <a:spcPct val="100000"/>
              </a:lnSpc>
              <a:spcBef>
                <a:spcPts val="275"/>
              </a:spcBef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Задание</a:t>
            </a:r>
            <a:r>
              <a:rPr sz="32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55457" y="6657028"/>
            <a:ext cx="120840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www.company.com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1090" y="1117854"/>
            <a:ext cx="8162772" cy="467169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061210">
              <a:spcBef>
                <a:spcPts val="385"/>
              </a:spcBef>
            </a:pPr>
            <a:r>
              <a:rPr sz="2400" b="1" spc="-5" dirty="0">
                <a:solidFill>
                  <a:srgbClr val="173883"/>
                </a:solidFill>
                <a:latin typeface="Arial"/>
                <a:cs typeface="Arial"/>
              </a:rPr>
              <a:t>Способы</a:t>
            </a:r>
            <a:r>
              <a:rPr sz="2400" b="1" spc="-2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173883"/>
                </a:solidFill>
                <a:latin typeface="Arial"/>
                <a:cs typeface="Arial"/>
              </a:rPr>
              <a:t>цитирования: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68300" marR="5080" indent="-368300">
              <a:lnSpc>
                <a:spcPts val="2590"/>
              </a:lnSpc>
              <a:spcBef>
                <a:spcPts val="615"/>
              </a:spcBef>
              <a:buFont typeface="Microsoft Sans Serif"/>
              <a:buAutoNum type="arabicParenR"/>
              <a:tabLst>
                <a:tab pos="368300" algn="l"/>
              </a:tabLst>
            </a:pPr>
            <a:r>
              <a:rPr sz="2400" b="1" dirty="0">
                <a:solidFill>
                  <a:srgbClr val="173883"/>
                </a:solidFill>
                <a:latin typeface="Arial"/>
                <a:cs typeface="Arial"/>
              </a:rPr>
              <a:t>прямое</a:t>
            </a:r>
            <a:r>
              <a:rPr sz="2400" b="1" spc="-1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173883"/>
                </a:solidFill>
                <a:latin typeface="Arial"/>
                <a:cs typeface="Arial"/>
              </a:rPr>
              <a:t>цитирование</a:t>
            </a:r>
            <a:r>
              <a:rPr sz="2400" b="1" spc="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173883"/>
                </a:solidFill>
                <a:latin typeface="Arial"/>
                <a:cs typeface="Arial"/>
              </a:rPr>
              <a:t>(</a:t>
            </a:r>
            <a:r>
              <a:rPr sz="24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используется</a:t>
            </a:r>
            <a:r>
              <a:rPr sz="24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предложение </a:t>
            </a:r>
            <a:r>
              <a:rPr sz="2400" spc="-6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73883"/>
                </a:solidFill>
                <a:latin typeface="Microsoft Sans Serif"/>
                <a:cs typeface="Microsoft Sans Serif"/>
              </a:rPr>
              <a:t>с</a:t>
            </a:r>
            <a:r>
              <a:rPr sz="2400" spc="1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прямой</a:t>
            </a:r>
            <a:r>
              <a:rPr sz="2400" spc="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речью,</a:t>
            </a:r>
            <a:r>
              <a:rPr sz="2400" spc="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например:</a:t>
            </a:r>
            <a:r>
              <a:rPr sz="2400" spc="3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i="1" dirty="0">
                <a:solidFill>
                  <a:srgbClr val="173883"/>
                </a:solidFill>
                <a:latin typeface="Arial"/>
                <a:cs typeface="Arial"/>
              </a:rPr>
              <a:t>М.</a:t>
            </a:r>
            <a:r>
              <a:rPr sz="2400" i="1" spc="-1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173883"/>
                </a:solidFill>
                <a:latin typeface="Arial"/>
                <a:cs typeface="Arial"/>
              </a:rPr>
              <a:t>Осоргин </a:t>
            </a:r>
            <a:r>
              <a:rPr sz="2400" i="1" spc="-5" dirty="0">
                <a:solidFill>
                  <a:srgbClr val="173883"/>
                </a:solidFill>
                <a:latin typeface="Arial"/>
                <a:cs typeface="Arial"/>
              </a:rPr>
              <a:t>сказал</a:t>
            </a:r>
            <a:r>
              <a:rPr sz="2400" i="1" dirty="0">
                <a:solidFill>
                  <a:srgbClr val="173883"/>
                </a:solidFill>
                <a:latin typeface="Arial"/>
                <a:cs typeface="Arial"/>
              </a:rPr>
              <a:t> о </a:t>
            </a:r>
            <a:r>
              <a:rPr sz="2400" i="1" spc="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173883"/>
                </a:solidFill>
                <a:latin typeface="Arial"/>
                <a:cs typeface="Arial"/>
              </a:rPr>
              <a:t>Шаляпине:</a:t>
            </a:r>
            <a:r>
              <a:rPr sz="2400" i="1" spc="1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173883"/>
                </a:solidFill>
                <a:latin typeface="Arial"/>
                <a:cs typeface="Arial"/>
              </a:rPr>
              <a:t>«…»);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67665" indent="-355600">
              <a:lnSpc>
                <a:spcPts val="2735"/>
              </a:lnSpc>
              <a:spcBef>
                <a:spcPts val="259"/>
              </a:spcBef>
              <a:buFont typeface="Microsoft Sans Serif"/>
              <a:buAutoNum type="arabicParenR"/>
              <a:tabLst>
                <a:tab pos="368300" algn="l"/>
              </a:tabLst>
            </a:pPr>
            <a:r>
              <a:rPr sz="2400" b="1" spc="-5" dirty="0">
                <a:solidFill>
                  <a:srgbClr val="173883"/>
                </a:solidFill>
                <a:latin typeface="Arial"/>
                <a:cs typeface="Arial"/>
              </a:rPr>
              <a:t>косвенное</a:t>
            </a:r>
            <a:r>
              <a:rPr sz="2400" b="1" spc="-1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173883"/>
                </a:solidFill>
                <a:latin typeface="Arial"/>
                <a:cs typeface="Arial"/>
              </a:rPr>
              <a:t>цитирование</a:t>
            </a:r>
            <a:r>
              <a:rPr sz="2400" b="1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173883"/>
                </a:solidFill>
                <a:latin typeface="Arial"/>
                <a:cs typeface="Arial"/>
              </a:rPr>
              <a:t>(</a:t>
            </a:r>
            <a:r>
              <a:rPr sz="24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используется</a:t>
            </a:r>
            <a:endParaRPr sz="2400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469900">
              <a:lnSpc>
                <a:spcPts val="2735"/>
              </a:lnSpc>
            </a:pPr>
            <a:r>
              <a:rPr sz="24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предложение</a:t>
            </a:r>
            <a:r>
              <a:rPr sz="24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73883"/>
                </a:solidFill>
                <a:latin typeface="Microsoft Sans Serif"/>
                <a:cs typeface="Microsoft Sans Serif"/>
              </a:rPr>
              <a:t>с</a:t>
            </a:r>
            <a:r>
              <a:rPr sz="2400" spc="3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173883"/>
                </a:solidFill>
                <a:latin typeface="Microsoft Sans Serif"/>
                <a:cs typeface="Microsoft Sans Serif"/>
              </a:rPr>
              <a:t>косвенной</a:t>
            </a:r>
            <a:r>
              <a:rPr sz="2400" spc="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речью,</a:t>
            </a:r>
            <a:r>
              <a:rPr sz="2400" spc="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например:</a:t>
            </a:r>
            <a:endParaRPr sz="2400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433070">
              <a:lnSpc>
                <a:spcPts val="2735"/>
              </a:lnSpc>
              <a:spcBef>
                <a:spcPts val="290"/>
              </a:spcBef>
            </a:pPr>
            <a:r>
              <a:rPr sz="2400" i="1" dirty="0">
                <a:solidFill>
                  <a:srgbClr val="173883"/>
                </a:solidFill>
                <a:latin typeface="Arial"/>
                <a:cs typeface="Arial"/>
              </a:rPr>
              <a:t>М.</a:t>
            </a:r>
            <a:r>
              <a:rPr sz="2400" i="1" spc="-2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173883"/>
                </a:solidFill>
                <a:latin typeface="Arial"/>
                <a:cs typeface="Arial"/>
              </a:rPr>
              <a:t>Осоргин,</a:t>
            </a:r>
            <a:r>
              <a:rPr sz="2400" i="1" spc="-5" dirty="0">
                <a:solidFill>
                  <a:srgbClr val="173883"/>
                </a:solidFill>
                <a:latin typeface="Arial"/>
                <a:cs typeface="Arial"/>
              </a:rPr>
              <a:t> говоря</a:t>
            </a:r>
            <a:r>
              <a:rPr sz="2400" i="1" spc="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173883"/>
                </a:solidFill>
                <a:latin typeface="Arial"/>
                <a:cs typeface="Arial"/>
              </a:rPr>
              <a:t>о</a:t>
            </a:r>
            <a:r>
              <a:rPr sz="2400" i="1" spc="-2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173883"/>
                </a:solidFill>
                <a:latin typeface="Arial"/>
                <a:cs typeface="Arial"/>
              </a:rPr>
              <a:t>Шаляпине,</a:t>
            </a:r>
            <a:r>
              <a:rPr sz="2400" i="1" spc="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173883"/>
                </a:solidFill>
                <a:latin typeface="Arial"/>
                <a:cs typeface="Arial"/>
              </a:rPr>
              <a:t>писал </a:t>
            </a:r>
            <a:r>
              <a:rPr sz="2400" i="1" dirty="0">
                <a:solidFill>
                  <a:srgbClr val="173883"/>
                </a:solidFill>
                <a:latin typeface="Arial"/>
                <a:cs typeface="Arial"/>
              </a:rPr>
              <a:t>о</a:t>
            </a:r>
            <a:r>
              <a:rPr sz="2400" i="1" spc="-1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173883"/>
                </a:solidFill>
                <a:latin typeface="Arial"/>
                <a:cs typeface="Arial"/>
              </a:rPr>
              <a:t>том,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>
              <a:lnSpc>
                <a:spcPts val="2735"/>
              </a:lnSpc>
            </a:pPr>
            <a:r>
              <a:rPr sz="2400" i="1" dirty="0">
                <a:solidFill>
                  <a:srgbClr val="173883"/>
                </a:solidFill>
                <a:latin typeface="Arial"/>
                <a:cs typeface="Arial"/>
              </a:rPr>
              <a:t>что</a:t>
            </a:r>
            <a:r>
              <a:rPr sz="2400" i="1" spc="-7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173883"/>
                </a:solidFill>
                <a:latin typeface="Arial"/>
                <a:cs typeface="Arial"/>
              </a:rPr>
              <a:t>…);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68300" marR="40005" indent="-368300">
              <a:lnSpc>
                <a:spcPct val="90100"/>
              </a:lnSpc>
              <a:spcBef>
                <a:spcPts val="570"/>
              </a:spcBef>
              <a:buFont typeface="Arial"/>
              <a:buAutoNum type="arabicParenR" startAt="3"/>
              <a:tabLst>
                <a:tab pos="368300" algn="l"/>
              </a:tabLst>
            </a:pPr>
            <a:r>
              <a:rPr sz="2400" b="1" dirty="0">
                <a:solidFill>
                  <a:srgbClr val="173883"/>
                </a:solidFill>
                <a:latin typeface="Arial"/>
                <a:cs typeface="Arial"/>
              </a:rPr>
              <a:t>и</a:t>
            </a:r>
            <a:r>
              <a:rPr sz="2400" b="1" spc="-1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73883"/>
                </a:solidFill>
                <a:latin typeface="Arial"/>
                <a:cs typeface="Arial"/>
              </a:rPr>
              <a:t>прямое,</a:t>
            </a:r>
            <a:r>
              <a:rPr sz="2400" b="1" spc="-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73883"/>
                </a:solidFill>
                <a:latin typeface="Arial"/>
                <a:cs typeface="Arial"/>
              </a:rPr>
              <a:t>и</a:t>
            </a:r>
            <a:r>
              <a:rPr sz="2400" b="1" spc="-1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173883"/>
                </a:solidFill>
                <a:latin typeface="Arial"/>
                <a:cs typeface="Arial"/>
              </a:rPr>
              <a:t>косвенное</a:t>
            </a:r>
            <a:r>
              <a:rPr sz="2400" b="1" spc="1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цитирование</a:t>
            </a:r>
            <a:r>
              <a:rPr sz="2400" spc="1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(цитата </a:t>
            </a:r>
            <a:r>
              <a:rPr sz="240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включается</a:t>
            </a:r>
            <a:r>
              <a:rPr sz="24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73883"/>
                </a:solidFill>
                <a:latin typeface="Microsoft Sans Serif"/>
                <a:cs typeface="Microsoft Sans Serif"/>
              </a:rPr>
              <a:t>в</a:t>
            </a:r>
            <a:r>
              <a:rPr sz="24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-30" dirty="0">
                <a:solidFill>
                  <a:srgbClr val="173883"/>
                </a:solidFill>
                <a:latin typeface="Microsoft Sans Serif"/>
                <a:cs typeface="Microsoft Sans Serif"/>
              </a:rPr>
              <a:t>текст</a:t>
            </a:r>
            <a:r>
              <a:rPr sz="24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при</a:t>
            </a:r>
            <a:r>
              <a:rPr sz="2400" spc="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помощи</a:t>
            </a:r>
            <a:r>
              <a:rPr sz="2400" spc="3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вводных</a:t>
            </a:r>
            <a:r>
              <a:rPr sz="24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слов</a:t>
            </a:r>
            <a:r>
              <a:rPr sz="24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и </a:t>
            </a:r>
            <a:r>
              <a:rPr sz="240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сочетаний:</a:t>
            </a:r>
            <a:r>
              <a:rPr sz="2400" spc="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i="1" spc="-5" dirty="0">
                <a:solidFill>
                  <a:srgbClr val="173883"/>
                </a:solidFill>
                <a:latin typeface="Arial"/>
                <a:cs typeface="Arial"/>
              </a:rPr>
              <a:t>как</a:t>
            </a:r>
            <a:r>
              <a:rPr sz="2400" i="1" spc="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173883"/>
                </a:solidFill>
                <a:latin typeface="Arial"/>
                <a:cs typeface="Arial"/>
              </a:rPr>
              <a:t>писал </a:t>
            </a:r>
            <a:r>
              <a:rPr sz="2400" i="1" dirty="0">
                <a:solidFill>
                  <a:srgbClr val="173883"/>
                </a:solidFill>
                <a:latin typeface="Arial"/>
                <a:cs typeface="Arial"/>
              </a:rPr>
              <a:t>…,</a:t>
            </a:r>
            <a:r>
              <a:rPr sz="2400" i="1" spc="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i="1" spc="-10" dirty="0">
                <a:solidFill>
                  <a:srgbClr val="173883"/>
                </a:solidFill>
                <a:latin typeface="Arial"/>
                <a:cs typeface="Arial"/>
              </a:rPr>
              <a:t>как</a:t>
            </a:r>
            <a:r>
              <a:rPr sz="2400" i="1" spc="1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173883"/>
                </a:solidFill>
                <a:latin typeface="Arial"/>
                <a:cs typeface="Arial"/>
              </a:rPr>
              <a:t>сказал</a:t>
            </a:r>
            <a:r>
              <a:rPr sz="2400" i="1" dirty="0">
                <a:solidFill>
                  <a:srgbClr val="173883"/>
                </a:solidFill>
                <a:latin typeface="Arial"/>
                <a:cs typeface="Arial"/>
              </a:rPr>
              <a:t> …,</a:t>
            </a:r>
            <a:r>
              <a:rPr sz="2400" i="1" spc="-1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173883"/>
                </a:solidFill>
                <a:latin typeface="Arial"/>
                <a:cs typeface="Arial"/>
              </a:rPr>
              <a:t>по</a:t>
            </a:r>
            <a:r>
              <a:rPr sz="2400" i="1" spc="1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173883"/>
                </a:solidFill>
                <a:latin typeface="Arial"/>
                <a:cs typeface="Arial"/>
              </a:rPr>
              <a:t>мнению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marR="610870">
              <a:lnSpc>
                <a:spcPts val="2590"/>
              </a:lnSpc>
              <a:spcBef>
                <a:spcPts val="40"/>
              </a:spcBef>
            </a:pPr>
            <a:r>
              <a:rPr sz="2400" i="1" dirty="0">
                <a:solidFill>
                  <a:srgbClr val="173883"/>
                </a:solidFill>
                <a:latin typeface="Arial"/>
                <a:cs typeface="Arial"/>
              </a:rPr>
              <a:t>…, </a:t>
            </a:r>
            <a:r>
              <a:rPr sz="2400" i="1" spc="-5" dirty="0">
                <a:solidFill>
                  <a:srgbClr val="173883"/>
                </a:solidFill>
                <a:latin typeface="Arial"/>
                <a:cs typeface="Arial"/>
              </a:rPr>
              <a:t>по </a:t>
            </a:r>
            <a:r>
              <a:rPr sz="2400" i="1" dirty="0">
                <a:solidFill>
                  <a:srgbClr val="173883"/>
                </a:solidFill>
                <a:latin typeface="Arial"/>
                <a:cs typeface="Arial"/>
              </a:rPr>
              <a:t>мысли …, </a:t>
            </a:r>
            <a:r>
              <a:rPr sz="2400" i="1" spc="-5" dirty="0">
                <a:solidFill>
                  <a:srgbClr val="173883"/>
                </a:solidFill>
                <a:latin typeface="Arial"/>
                <a:cs typeface="Arial"/>
              </a:rPr>
              <a:t>как совершенно справедливо </a:t>
            </a:r>
            <a:r>
              <a:rPr sz="2400" i="1" spc="-65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173883"/>
                </a:solidFill>
                <a:latin typeface="Arial"/>
                <a:cs typeface="Arial"/>
              </a:rPr>
              <a:t>заметил</a:t>
            </a:r>
            <a:r>
              <a:rPr sz="2400" i="1" dirty="0">
                <a:solidFill>
                  <a:srgbClr val="173883"/>
                </a:solidFill>
                <a:latin typeface="Arial"/>
                <a:cs typeface="Arial"/>
              </a:rPr>
              <a:t> …</a:t>
            </a:r>
            <a:r>
              <a:rPr sz="2400" i="1" spc="-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и</a:t>
            </a:r>
            <a:r>
              <a:rPr sz="2400" spc="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др.</a:t>
            </a:r>
            <a:r>
              <a:rPr sz="24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73883"/>
                </a:solidFill>
                <a:latin typeface="Microsoft Sans Serif"/>
                <a:cs typeface="Microsoft Sans Serif"/>
              </a:rPr>
              <a:t>).</a:t>
            </a:r>
            <a:endParaRPr sz="2400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857902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гиа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88913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8988" cy="706437"/>
          </a:xfrm>
        </p:spPr>
        <p:txBody>
          <a:bodyPr/>
          <a:lstStyle/>
          <a:p>
            <a:pPr eaLnBrk="1" hangingPunct="1"/>
            <a:r>
              <a:rPr lang="ru-RU" altLang="ru-RU" sz="7200" b="1" i="1" dirty="0">
                <a:solidFill>
                  <a:srgbClr val="C00000"/>
                </a:solidFill>
              </a:rPr>
              <a:t>2026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0614" y="5094044"/>
            <a:ext cx="8322095" cy="1440160"/>
          </a:xfrm>
          <a:ln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ru-RU" sz="3600" dirty="0"/>
              <a:t>+ 2 по выбору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8376" y="3352775"/>
            <a:ext cx="8280920" cy="10772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П.7 ГИА ВКЛЮЧАЕТ В СЕБЯ ОБЯЗАТЕЛЬНЫЕ ЭКЗАМЕНЫ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8376" y="4438853"/>
            <a:ext cx="828092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РУССКИЙ ЯЗЫК И МАТЕМАТИКА</a:t>
            </a:r>
          </a:p>
        </p:txBody>
      </p:sp>
      <p:sp>
        <p:nvSpPr>
          <p:cNvPr id="15" name="Текст 14"/>
          <p:cNvSpPr txBox="1">
            <a:spLocks noGrp="1"/>
          </p:cNvSpPr>
          <p:nvPr>
            <p:ph type="body" idx="1"/>
          </p:nvPr>
        </p:nvSpPr>
        <p:spPr>
          <a:xfrm>
            <a:off x="520614" y="1716567"/>
            <a:ext cx="8258681" cy="15696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/>
                </a:solidFill>
              </a:rPr>
              <a:t>П.2. </a:t>
            </a:r>
            <a:r>
              <a:rPr lang="ru-RU" sz="3200" dirty="0"/>
              <a:t> ГИА, завершающая освоение имеющих государственную аккредитацию освоения ОП ООО (СОО), является обязательной.</a:t>
            </a:r>
          </a:p>
        </p:txBody>
      </p:sp>
    </p:spTree>
    <p:extLst>
      <p:ext uri="{BB962C8B-B14F-4D97-AF65-F5344CB8AC3E}">
        <p14:creationId xmlns:p14="http://schemas.microsoft.com/office/powerpoint/2010/main" val="30793765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>
            <a:extLst>
              <a:ext uri="{FF2B5EF4-FFF2-40B4-BE49-F238E27FC236}">
                <a16:creationId xmlns:a16="http://schemas.microsoft.com/office/drawing/2014/main" id="{EF187E66-54F3-42D8-9A15-A14BABBFEE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19100"/>
            <a:ext cx="8229600" cy="561975"/>
          </a:xfrm>
        </p:spPr>
        <p:txBody>
          <a:bodyPr>
            <a:normAutofit fontScale="90000"/>
          </a:bodyPr>
          <a:lstStyle/>
          <a:p>
            <a:r>
              <a:rPr lang="ru-RU" altLang="ru-RU" dirty="0"/>
              <a:t>Способы цитирования</a:t>
            </a:r>
          </a:p>
        </p:txBody>
      </p:sp>
      <p:graphicFrame>
        <p:nvGraphicFramePr>
          <p:cNvPr id="13" name="Group 3">
            <a:extLst>
              <a:ext uri="{FF2B5EF4-FFF2-40B4-BE49-F238E27FC236}">
                <a16:creationId xmlns:a16="http://schemas.microsoft.com/office/drawing/2014/main" id="{D10CBD97-74DA-40C3-8F1A-B8738773E196}"/>
              </a:ext>
            </a:extLst>
          </p:cNvPr>
          <p:cNvGraphicFramePr>
            <a:graphicFrameLocks noGrp="1"/>
          </p:cNvGraphicFramePr>
          <p:nvPr/>
        </p:nvGraphicFramePr>
        <p:xfrm>
          <a:off x="179388" y="981075"/>
          <a:ext cx="8785225" cy="5510214"/>
        </p:xfrm>
        <a:graphic>
          <a:graphicData uri="http://schemas.openxmlformats.org/drawingml/2006/table">
            <a:tbl>
              <a:tblPr/>
              <a:tblGrid>
                <a:gridCol w="2664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0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79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Способы передачи чужой речи</a:t>
                      </a:r>
                    </a:p>
                  </a:txBody>
                  <a:tcPr marL="91443" marR="91443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Примеры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1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Предложения с прямой речью</a:t>
                      </a:r>
                    </a:p>
                  </a:txBody>
                  <a:tcPr marL="91443" marR="91443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6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одной из своих многочисленных книг Амосов писал: </a:t>
                      </a:r>
                      <a:r>
                        <a:rPr lang="ru-RU" sz="1600" b="1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«Первобытный человек шагом почти не ходил, а бегал, как и все звери. Резервы, которые создала природа в человеке, существуют только до тех пор, пока человек максимально их использует. Но как только упражнения прекращаются, резервы тают. Попробуйте уложить здорового человека на месяц в постель, так, чтобы он ни на секунду не вставал, — получите инвалида, разучившегося ходить».</a:t>
                      </a:r>
                      <a:endParaRPr lang="ru-RU" sz="1600" b="1" i="1" dirty="0"/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65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Предложения с косвенной речью</a:t>
                      </a:r>
                    </a:p>
                  </a:txBody>
                  <a:tcPr marL="91443" marR="91443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Николай Михайлович считал, что </a:t>
                      </a:r>
                      <a:r>
                        <a:rPr kumimoji="0" 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резервы, данные человеку от природы,  существуют только до тех пор, пока он их использует. Неподвижный образ жизни превращает здорового человека в инвалида.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9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Предложения с вводными словами</a:t>
                      </a:r>
                    </a:p>
                  </a:txBody>
                  <a:tcPr marL="91443" marR="91443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По словам Амосова</a:t>
                      </a: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,  </a:t>
                      </a:r>
                      <a:r>
                        <a:rPr kumimoji="0" 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регулярное максимальное  </a:t>
                      </a:r>
                      <a:r>
                        <a:rPr kumimoji="0" 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использование  человеком природных </a:t>
                      </a:r>
                      <a:r>
                        <a:rPr kumimoji="0" 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резервов  </a:t>
                      </a:r>
                      <a:r>
                        <a:rPr kumimoji="0" lang="ru-RU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помогает  ему долго оставаться здоровым, а неподвижность превращает его в инвалида. </a:t>
                      </a:r>
                      <a:endParaRPr kumimoji="0" 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13712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42950"/>
            <a:ext cx="9063862" cy="599758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58051" y="6159500"/>
            <a:ext cx="65024" cy="65087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1233487" y="266700"/>
            <a:ext cx="7910830" cy="476250"/>
          </a:xfrm>
          <a:custGeom>
            <a:avLst/>
            <a:gdLst/>
            <a:ahLst/>
            <a:cxnLst/>
            <a:rect l="l" t="t" r="r" b="b"/>
            <a:pathLst>
              <a:path w="7910830" h="476250">
                <a:moveTo>
                  <a:pt x="7910449" y="0"/>
                </a:moveTo>
                <a:lnTo>
                  <a:pt x="0" y="0"/>
                </a:lnTo>
                <a:lnTo>
                  <a:pt x="0" y="476250"/>
                </a:lnTo>
                <a:lnTo>
                  <a:pt x="7910449" y="476250"/>
                </a:lnTo>
                <a:lnTo>
                  <a:pt x="7910449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83568" y="228600"/>
            <a:ext cx="7445457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5"/>
              </a:spcBef>
            </a:pPr>
            <a:r>
              <a:rPr sz="3200" b="1" dirty="0" err="1">
                <a:solidFill>
                  <a:srgbClr val="FFFFFF"/>
                </a:solidFill>
                <a:latin typeface="Arial"/>
                <a:cs typeface="Arial"/>
              </a:rPr>
              <a:t>Изменения</a:t>
            </a:r>
            <a:r>
              <a:rPr sz="32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3200" b="1" dirty="0">
                <a:solidFill>
                  <a:srgbClr val="FFFFFF"/>
                </a:solidFill>
                <a:latin typeface="Arial"/>
                <a:cs typeface="Arial"/>
              </a:rPr>
              <a:t>с 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2024</a:t>
            </a:r>
            <a:r>
              <a:rPr sz="3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 err="1">
                <a:solidFill>
                  <a:srgbClr val="FFFFFF"/>
                </a:solidFill>
                <a:latin typeface="Arial"/>
                <a:cs typeface="Arial"/>
              </a:rPr>
              <a:t>год</a:t>
            </a:r>
            <a:r>
              <a:rPr lang="ru-RU" sz="3200" b="1" spc="-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55457" y="6657028"/>
            <a:ext cx="120840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www.company.com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68403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724934" cy="456762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290637" y="1747837"/>
            <a:ext cx="7858125" cy="3514725"/>
            <a:chOff x="1290637" y="1747837"/>
            <a:chExt cx="7858125" cy="3514725"/>
          </a:xfrm>
        </p:grpSpPr>
        <p:sp>
          <p:nvSpPr>
            <p:cNvPr id="4" name="object 4"/>
            <p:cNvSpPr/>
            <p:nvPr/>
          </p:nvSpPr>
          <p:spPr>
            <a:xfrm>
              <a:off x="1295400" y="1752600"/>
              <a:ext cx="7848600" cy="3505200"/>
            </a:xfrm>
            <a:custGeom>
              <a:avLst/>
              <a:gdLst/>
              <a:ahLst/>
              <a:cxnLst/>
              <a:rect l="l" t="t" r="r" b="b"/>
              <a:pathLst>
                <a:path w="7848600" h="3505200">
                  <a:moveTo>
                    <a:pt x="7848600" y="0"/>
                  </a:moveTo>
                  <a:lnTo>
                    <a:pt x="0" y="0"/>
                  </a:lnTo>
                  <a:lnTo>
                    <a:pt x="0" y="3505200"/>
                  </a:lnTo>
                  <a:lnTo>
                    <a:pt x="7848600" y="3505200"/>
                  </a:lnTo>
                  <a:lnTo>
                    <a:pt x="784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295400" y="1752600"/>
              <a:ext cx="7848600" cy="3505200"/>
            </a:xfrm>
            <a:custGeom>
              <a:avLst/>
              <a:gdLst/>
              <a:ahLst/>
              <a:cxnLst/>
              <a:rect l="l" t="t" r="r" b="b"/>
              <a:pathLst>
                <a:path w="7848600" h="3505200">
                  <a:moveTo>
                    <a:pt x="0" y="3505200"/>
                  </a:moveTo>
                  <a:lnTo>
                    <a:pt x="7848600" y="3505200"/>
                  </a:lnTo>
                  <a:lnTo>
                    <a:pt x="7848600" y="0"/>
                  </a:lnTo>
                  <a:lnTo>
                    <a:pt x="0" y="0"/>
                  </a:lnTo>
                  <a:lnTo>
                    <a:pt x="0" y="350520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0" y="1162024"/>
            <a:ext cx="9144000" cy="5695976"/>
            <a:chOff x="0" y="1162024"/>
            <a:chExt cx="9144000" cy="5695976"/>
          </a:xfrm>
        </p:grpSpPr>
        <p:sp>
          <p:nvSpPr>
            <p:cNvPr id="7" name="object 7"/>
            <p:cNvSpPr/>
            <p:nvPr/>
          </p:nvSpPr>
          <p:spPr>
            <a:xfrm>
              <a:off x="0" y="6613525"/>
              <a:ext cx="9144000" cy="244475"/>
            </a:xfrm>
            <a:custGeom>
              <a:avLst/>
              <a:gdLst/>
              <a:ahLst/>
              <a:cxnLst/>
              <a:rect l="l" t="t" r="r" b="b"/>
              <a:pathLst>
                <a:path w="9144000" h="244475">
                  <a:moveTo>
                    <a:pt x="9144000" y="0"/>
                  </a:moveTo>
                  <a:lnTo>
                    <a:pt x="0" y="0"/>
                  </a:lnTo>
                  <a:lnTo>
                    <a:pt x="0" y="244475"/>
                  </a:lnTo>
                  <a:lnTo>
                    <a:pt x="9144000" y="24447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3366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18400" y="6159500"/>
              <a:ext cx="65150" cy="6508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80400" y="6159500"/>
              <a:ext cx="65150" cy="6508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504" y="1162024"/>
              <a:ext cx="8956357" cy="5578506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33575" y="6159500"/>
            <a:ext cx="65024" cy="65087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93925" y="6159500"/>
            <a:ext cx="65150" cy="65087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54401" y="6159500"/>
            <a:ext cx="65024" cy="65087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714750" y="6159500"/>
            <a:ext cx="65150" cy="65087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475226" y="6159500"/>
            <a:ext cx="65024" cy="65087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237226" y="6159500"/>
            <a:ext cx="65024" cy="65087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997575" y="6159500"/>
            <a:ext cx="65150" cy="65087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58051" y="6159500"/>
            <a:ext cx="65024" cy="65087"/>
          </a:xfrm>
          <a:prstGeom prst="rect">
            <a:avLst/>
          </a:prstGeom>
        </p:spPr>
      </p:pic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009650" y="447675"/>
            <a:ext cx="7315200" cy="581025"/>
          </a:xfrm>
          <a:prstGeom prst="rect">
            <a:avLst/>
          </a:prstGeom>
          <a:solidFill>
            <a:srgbClr val="003366"/>
          </a:solidFill>
        </p:spPr>
        <p:txBody>
          <a:bodyPr vert="horz" wrap="square" lIns="0" tIns="34925" rIns="0" bIns="0" rtlCol="0">
            <a:spAutoFit/>
          </a:bodyPr>
          <a:lstStyle/>
          <a:p>
            <a:pPr marL="107314" algn="ctr">
              <a:lnSpc>
                <a:spcPct val="100000"/>
              </a:lnSpc>
              <a:spcBef>
                <a:spcPts val="275"/>
              </a:spcBef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Задание</a:t>
            </a:r>
            <a:r>
              <a:rPr sz="32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3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855457" y="6657028"/>
            <a:ext cx="120840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  <a:hlinkClick r:id="rId8"/>
              </a:rPr>
              <a:t>www.company.com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76513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14450" y="314325"/>
            <a:ext cx="7315200" cy="581025"/>
          </a:xfrm>
          <a:prstGeom prst="rect">
            <a:avLst/>
          </a:prstGeom>
          <a:solidFill>
            <a:srgbClr val="003366"/>
          </a:solidFill>
        </p:spPr>
        <p:txBody>
          <a:bodyPr vert="horz" wrap="square" lIns="0" tIns="34925" rIns="0" bIns="0" rtlCol="0">
            <a:spAutoFit/>
          </a:bodyPr>
          <a:lstStyle/>
          <a:p>
            <a:pPr marL="107950" algn="ctr">
              <a:lnSpc>
                <a:spcPct val="100000"/>
              </a:lnSpc>
              <a:spcBef>
                <a:spcPts val="275"/>
              </a:spcBef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Задание</a:t>
            </a:r>
            <a:r>
              <a:rPr sz="3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9063862" cy="381642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855457" y="6657028"/>
            <a:ext cx="120840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www.company.com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77580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>
            <a:extLst>
              <a:ext uri="{FF2B5EF4-FFF2-40B4-BE49-F238E27FC236}">
                <a16:creationId xmlns:a16="http://schemas.microsoft.com/office/drawing/2014/main" id="{A3FC70B8-E66D-4F26-ACBA-DFAB0C8391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1052736"/>
            <a:ext cx="8496944" cy="5545137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dirty="0">
                <a:solidFill>
                  <a:srgbClr val="FF0000"/>
                </a:solidFill>
              </a:rPr>
              <a:t>     </a:t>
            </a:r>
            <a:r>
              <a:rPr lang="ru-RU" altLang="ru-RU" b="1" dirty="0"/>
              <a:t>Сначала учащиеся должны прочитать задания к тексту, чтобы знать их заранее и читать текст целенаправленно! </a:t>
            </a:r>
            <a:endParaRPr lang="ru-RU" altLang="ru-RU" b="1" u="sng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b="1" u="sng" dirty="0">
                <a:solidFill>
                  <a:srgbClr val="FF0000"/>
                </a:solidFill>
              </a:rPr>
              <a:t>Последовательность подготовки к чтению:</a:t>
            </a:r>
          </a:p>
          <a:p>
            <a:pPr>
              <a:lnSpc>
                <a:spcPct val="80000"/>
              </a:lnSpc>
            </a:pPr>
            <a:r>
              <a:rPr lang="ru-RU" altLang="ru-RU" b="1" dirty="0">
                <a:solidFill>
                  <a:srgbClr val="FF0000"/>
                </a:solidFill>
              </a:rPr>
              <a:t>подчеркнуть слова со знаком ударения, имена, отчества, фамилии, сложные, </a:t>
            </a:r>
            <a:r>
              <a:rPr lang="ru-RU" altLang="ru-RU" b="1" dirty="0" err="1">
                <a:solidFill>
                  <a:srgbClr val="FF0000"/>
                </a:solidFill>
              </a:rPr>
              <a:t>динные</a:t>
            </a:r>
            <a:r>
              <a:rPr lang="ru-RU" altLang="ru-RU" b="1" dirty="0">
                <a:solidFill>
                  <a:srgbClr val="FF0000"/>
                </a:solidFill>
              </a:rPr>
              <a:t> и незнакомые слова;</a:t>
            </a:r>
          </a:p>
          <a:p>
            <a:pPr>
              <a:lnSpc>
                <a:spcPct val="80000"/>
              </a:lnSpc>
            </a:pPr>
            <a:r>
              <a:rPr lang="ru-RU" altLang="ru-RU" b="1" dirty="0">
                <a:solidFill>
                  <a:srgbClr val="FF0000"/>
                </a:solidFill>
              </a:rPr>
              <a:t>правильно употребить числительные;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b="1" u="sng" dirty="0">
                <a:solidFill>
                  <a:srgbClr val="FF0000"/>
                </a:solidFill>
              </a:rPr>
              <a:t>Последовательность подготовки к пересказу</a:t>
            </a:r>
            <a:r>
              <a:rPr lang="ru-RU" altLang="ru-RU" b="1" dirty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80000"/>
              </a:lnSpc>
            </a:pPr>
            <a:r>
              <a:rPr lang="ru-RU" altLang="ru-RU" b="1" dirty="0"/>
              <a:t> прочитать  текст и сформулировать его основную мысль;</a:t>
            </a:r>
          </a:p>
          <a:p>
            <a:pPr>
              <a:lnSpc>
                <a:spcPct val="80000"/>
              </a:lnSpc>
            </a:pPr>
            <a:r>
              <a:rPr lang="ru-RU" altLang="ru-RU" b="1" dirty="0">
                <a:solidFill>
                  <a:srgbClr val="FF0000"/>
                </a:solidFill>
              </a:rPr>
              <a:t>пронумеровать количество абзацев;</a:t>
            </a:r>
            <a:endParaRPr lang="ru-RU" altLang="ru-RU" b="1" dirty="0"/>
          </a:p>
          <a:p>
            <a:pPr>
              <a:lnSpc>
                <a:spcPct val="80000"/>
              </a:lnSpc>
            </a:pPr>
            <a:r>
              <a:rPr lang="ru-RU" altLang="ru-RU" b="1" dirty="0"/>
              <a:t>выделить ключевые слова,  главную  мысль  каждой </a:t>
            </a:r>
            <a:r>
              <a:rPr lang="ru-RU" altLang="ru-RU" b="1" dirty="0" err="1"/>
              <a:t>микротемы</a:t>
            </a:r>
            <a:r>
              <a:rPr lang="ru-RU" altLang="ru-RU" b="1" dirty="0"/>
              <a:t> текста;</a:t>
            </a:r>
          </a:p>
          <a:p>
            <a:pPr>
              <a:lnSpc>
                <a:spcPct val="80000"/>
              </a:lnSpc>
            </a:pPr>
            <a:r>
              <a:rPr lang="ru-RU" altLang="ru-RU" b="1" dirty="0"/>
              <a:t>установить </a:t>
            </a:r>
            <a:r>
              <a:rPr lang="ru-RU" altLang="ru-RU" b="1" dirty="0">
                <a:solidFill>
                  <a:srgbClr val="C00000"/>
                </a:solidFill>
              </a:rPr>
              <a:t>смысловые отношения </a:t>
            </a:r>
            <a:r>
              <a:rPr lang="ru-RU" altLang="ru-RU" b="1" dirty="0"/>
              <a:t>между частями текста и высказыванием;</a:t>
            </a:r>
          </a:p>
          <a:p>
            <a:pPr>
              <a:lnSpc>
                <a:spcPct val="80000"/>
              </a:lnSpc>
            </a:pPr>
            <a:r>
              <a:rPr lang="ru-RU" altLang="ru-RU" b="1" dirty="0"/>
              <a:t> пересказать  текст, логично и уместно включив приведённое высказывание</a:t>
            </a:r>
            <a:r>
              <a:rPr lang="ru-RU" altLang="ru-RU" dirty="0"/>
              <a:t>.</a:t>
            </a: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0F44B6B8-2E70-4810-9323-F06DB34CF7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62950" cy="777875"/>
          </a:xfrm>
        </p:spPr>
        <p:txBody>
          <a:bodyPr>
            <a:normAutofit/>
          </a:bodyPr>
          <a:lstStyle/>
          <a:p>
            <a:r>
              <a:rPr lang="ru-RU" altLang="ru-RU" sz="3600" b="1"/>
              <a:t>Работаем с заданиями 1 и 2  КИМов</a:t>
            </a:r>
          </a:p>
        </p:txBody>
      </p:sp>
      <p:pic>
        <p:nvPicPr>
          <p:cNvPr id="21508" name="Picture 4" descr="shutterstock_129389150">
            <a:extLst>
              <a:ext uri="{FF2B5EF4-FFF2-40B4-BE49-F238E27FC236}">
                <a16:creationId xmlns:a16="http://schemas.microsoft.com/office/drawing/2014/main" id="{8DED6E8E-FAF3-49E5-B32D-A711FF67C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235354"/>
            <a:ext cx="1048944" cy="1590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651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62075" y="390525"/>
            <a:ext cx="7315200" cy="581025"/>
          </a:xfrm>
          <a:prstGeom prst="rect">
            <a:avLst/>
          </a:prstGeom>
          <a:solidFill>
            <a:srgbClr val="003366"/>
          </a:solidFill>
        </p:spPr>
        <p:txBody>
          <a:bodyPr vert="horz" wrap="square" lIns="0" tIns="34925" rIns="0" bIns="0" rtlCol="0">
            <a:spAutoFit/>
          </a:bodyPr>
          <a:lstStyle/>
          <a:p>
            <a:pPr marL="111125" algn="ctr">
              <a:lnSpc>
                <a:spcPct val="100000"/>
              </a:lnSpc>
              <a:spcBef>
                <a:spcPts val="275"/>
              </a:spcBef>
              <a:tabLst>
                <a:tab pos="1973580" algn="l"/>
              </a:tabLst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Часть</a:t>
            </a:r>
            <a:r>
              <a:rPr sz="3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2.	Задание</a:t>
            </a:r>
            <a:r>
              <a:rPr sz="32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772816"/>
            <a:ext cx="8339133" cy="417646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855457" y="6657028"/>
            <a:ext cx="120840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www.company.com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96938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9025" y="495300"/>
            <a:ext cx="7315200" cy="581025"/>
          </a:xfrm>
          <a:prstGeom prst="rect">
            <a:avLst/>
          </a:prstGeom>
          <a:solidFill>
            <a:srgbClr val="003366"/>
          </a:solidFill>
        </p:spPr>
        <p:txBody>
          <a:bodyPr vert="horz" wrap="square" lIns="0" tIns="34925" rIns="0" bIns="0" rtlCol="0">
            <a:spAutoFit/>
          </a:bodyPr>
          <a:lstStyle/>
          <a:p>
            <a:pPr marL="109855" algn="ctr">
              <a:lnSpc>
                <a:spcPct val="100000"/>
              </a:lnSpc>
              <a:spcBef>
                <a:spcPts val="275"/>
              </a:spcBef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Задание</a:t>
            </a:r>
            <a:r>
              <a:rPr sz="3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31640" y="1091604"/>
            <a:ext cx="7732222" cy="478155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496570" indent="874394">
              <a:lnSpc>
                <a:spcPct val="110000"/>
              </a:lnSpc>
              <a:spcBef>
                <a:spcPts val="409"/>
              </a:spcBef>
            </a:pPr>
            <a:r>
              <a:rPr sz="2600" b="1" dirty="0">
                <a:solidFill>
                  <a:srgbClr val="173883"/>
                </a:solidFill>
                <a:latin typeface="Arial"/>
                <a:cs typeface="Arial"/>
              </a:rPr>
              <a:t>Монологическое </a:t>
            </a:r>
            <a:r>
              <a:rPr sz="2600" b="1" spc="-5" dirty="0">
                <a:solidFill>
                  <a:srgbClr val="173883"/>
                </a:solidFill>
                <a:latin typeface="Arial"/>
                <a:cs typeface="Arial"/>
              </a:rPr>
              <a:t>высказывание </a:t>
            </a:r>
            <a:r>
              <a:rPr sz="2600" b="1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173883"/>
                </a:solidFill>
                <a:latin typeface="Microsoft Sans Serif"/>
                <a:cs typeface="Microsoft Sans Serif"/>
              </a:rPr>
              <a:t>Участнику </a:t>
            </a:r>
            <a:r>
              <a:rPr sz="2600" dirty="0">
                <a:solidFill>
                  <a:srgbClr val="173883"/>
                </a:solidFill>
                <a:latin typeface="Microsoft Sans Serif"/>
                <a:cs typeface="Microsoft Sans Serif"/>
              </a:rPr>
              <a:t>собеседования предоставляется </a:t>
            </a:r>
            <a:r>
              <a:rPr sz="2600" spc="-68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право</a:t>
            </a:r>
            <a:r>
              <a:rPr sz="2600" spc="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выбора</a:t>
            </a:r>
            <a:r>
              <a:rPr sz="2600" spc="5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одной</a:t>
            </a:r>
            <a:r>
              <a:rPr sz="2600" spc="2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55" dirty="0">
                <a:solidFill>
                  <a:srgbClr val="173883"/>
                </a:solidFill>
                <a:latin typeface="Microsoft Sans Serif"/>
                <a:cs typeface="Microsoft Sans Serif"/>
              </a:rPr>
              <a:t>из</a:t>
            </a:r>
            <a:r>
              <a:rPr sz="26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трёх</a:t>
            </a:r>
            <a:r>
              <a:rPr sz="26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тем,</a:t>
            </a:r>
            <a:r>
              <a:rPr sz="2600" spc="3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45" dirty="0">
                <a:solidFill>
                  <a:srgbClr val="173883"/>
                </a:solidFill>
                <a:latin typeface="Microsoft Sans Serif"/>
                <a:cs typeface="Microsoft Sans Serif"/>
              </a:rPr>
              <a:t>каждая</a:t>
            </a:r>
            <a:r>
              <a:rPr sz="2600" spc="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55" dirty="0">
                <a:solidFill>
                  <a:srgbClr val="173883"/>
                </a:solidFill>
                <a:latin typeface="Microsoft Sans Serif"/>
                <a:cs typeface="Microsoft Sans Serif"/>
              </a:rPr>
              <a:t>из</a:t>
            </a:r>
            <a:endParaRPr sz="2600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2700" marR="19050"/>
            <a:r>
              <a:rPr sz="2600" spc="-25" dirty="0">
                <a:solidFill>
                  <a:srgbClr val="173883"/>
                </a:solidFill>
                <a:latin typeface="Microsoft Sans Serif"/>
                <a:cs typeface="Microsoft Sans Serif"/>
              </a:rPr>
              <a:t>которых</a:t>
            </a:r>
            <a:r>
              <a:rPr sz="2600" spc="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связана</a:t>
            </a:r>
            <a:r>
              <a:rPr sz="2600" spc="3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73883"/>
                </a:solidFill>
                <a:latin typeface="Microsoft Sans Serif"/>
                <a:cs typeface="Microsoft Sans Serif"/>
              </a:rPr>
              <a:t>с</a:t>
            </a:r>
            <a:r>
              <a:rPr sz="2600" spc="4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40" dirty="0">
                <a:solidFill>
                  <a:srgbClr val="173883"/>
                </a:solidFill>
                <a:latin typeface="Microsoft Sans Serif"/>
                <a:cs typeface="Microsoft Sans Serif"/>
              </a:rPr>
              <a:t>конкретным</a:t>
            </a:r>
            <a:r>
              <a:rPr sz="2600" spc="1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25" dirty="0">
                <a:solidFill>
                  <a:srgbClr val="173883"/>
                </a:solidFill>
                <a:latin typeface="Microsoft Sans Serif"/>
                <a:cs typeface="Microsoft Sans Serif"/>
              </a:rPr>
              <a:t>типом</a:t>
            </a:r>
            <a:r>
              <a:rPr sz="2600" spc="2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30" dirty="0">
                <a:solidFill>
                  <a:srgbClr val="173883"/>
                </a:solidFill>
                <a:latin typeface="Microsoft Sans Serif"/>
                <a:cs typeface="Microsoft Sans Serif"/>
              </a:rPr>
              <a:t>текста</a:t>
            </a:r>
            <a:r>
              <a:rPr sz="2600" spc="5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1080" dirty="0">
                <a:solidFill>
                  <a:srgbClr val="173883"/>
                </a:solidFill>
                <a:latin typeface="Microsoft Sans Serif"/>
                <a:cs typeface="Microsoft Sans Serif"/>
              </a:rPr>
              <a:t>— </a:t>
            </a:r>
            <a:r>
              <a:rPr sz="2600" spc="-67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описанием,</a:t>
            </a:r>
            <a:r>
              <a:rPr sz="260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повествованием</a:t>
            </a:r>
            <a:r>
              <a:rPr sz="2600" spc="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73883"/>
                </a:solidFill>
                <a:latin typeface="Microsoft Sans Serif"/>
                <a:cs typeface="Microsoft Sans Serif"/>
              </a:rPr>
              <a:t>и</a:t>
            </a:r>
            <a:r>
              <a:rPr sz="2600" spc="1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рассуждением.</a:t>
            </a:r>
            <a:endParaRPr sz="2600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2700" marR="5080" indent="25400">
              <a:spcBef>
                <a:spcPts val="630"/>
              </a:spcBef>
            </a:pPr>
            <a:r>
              <a:rPr sz="26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Основная</a:t>
            </a:r>
            <a:r>
              <a:rPr sz="26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25" dirty="0">
                <a:solidFill>
                  <a:srgbClr val="173883"/>
                </a:solidFill>
                <a:latin typeface="Microsoft Sans Serif"/>
                <a:cs typeface="Microsoft Sans Serif"/>
              </a:rPr>
              <a:t>задача</a:t>
            </a:r>
            <a:r>
              <a:rPr sz="2600" spc="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при</a:t>
            </a:r>
            <a:r>
              <a:rPr sz="2600" spc="3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25" dirty="0">
                <a:solidFill>
                  <a:srgbClr val="173883"/>
                </a:solidFill>
                <a:latin typeface="Microsoft Sans Serif"/>
                <a:cs typeface="Microsoft Sans Serif"/>
              </a:rPr>
              <a:t>подготовке</a:t>
            </a:r>
            <a:r>
              <a:rPr sz="2600" spc="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1080" dirty="0">
                <a:solidFill>
                  <a:srgbClr val="173883"/>
                </a:solidFill>
                <a:latin typeface="Microsoft Sans Serif"/>
                <a:cs typeface="Microsoft Sans Serif"/>
              </a:rPr>
              <a:t>—</a:t>
            </a:r>
            <a:r>
              <a:rPr sz="26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вспомнить </a:t>
            </a:r>
            <a:r>
              <a:rPr sz="2600" spc="-67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особенности</a:t>
            </a:r>
            <a:r>
              <a:rPr sz="26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45" dirty="0">
                <a:solidFill>
                  <a:srgbClr val="173883"/>
                </a:solidFill>
                <a:latin typeface="Microsoft Sans Serif"/>
                <a:cs typeface="Microsoft Sans Serif"/>
              </a:rPr>
              <a:t>каждого</a:t>
            </a:r>
            <a:r>
              <a:rPr sz="26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типа</a:t>
            </a:r>
            <a:r>
              <a:rPr sz="2600" spc="3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речи.</a:t>
            </a:r>
            <a:endParaRPr sz="2600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2700" marR="850900" indent="25400">
              <a:spcBef>
                <a:spcPts val="625"/>
              </a:spcBef>
            </a:pPr>
            <a:r>
              <a:rPr sz="26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Темы</a:t>
            </a:r>
            <a:r>
              <a:rPr sz="26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монологов</a:t>
            </a:r>
            <a:r>
              <a:rPr sz="2600" spc="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73883"/>
                </a:solidFill>
                <a:latin typeface="Microsoft Sans Serif"/>
                <a:cs typeface="Microsoft Sans Serif"/>
              </a:rPr>
              <a:t>соответствуют</a:t>
            </a:r>
            <a:r>
              <a:rPr sz="26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30" dirty="0">
                <a:solidFill>
                  <a:srgbClr val="173883"/>
                </a:solidFill>
                <a:latin typeface="Microsoft Sans Serif"/>
                <a:cs typeface="Microsoft Sans Serif"/>
              </a:rPr>
              <a:t>знаниям, </a:t>
            </a:r>
            <a:r>
              <a:rPr sz="2600" spc="-67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35" dirty="0">
                <a:solidFill>
                  <a:srgbClr val="173883"/>
                </a:solidFill>
                <a:latin typeface="Microsoft Sans Serif"/>
                <a:cs typeface="Microsoft Sans Serif"/>
              </a:rPr>
              <a:t>жизненному</a:t>
            </a:r>
            <a:r>
              <a:rPr sz="26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опыту,</a:t>
            </a:r>
            <a:r>
              <a:rPr sz="26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интересам</a:t>
            </a:r>
            <a:r>
              <a:rPr sz="2600" spc="1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73883"/>
                </a:solidFill>
                <a:latin typeface="Microsoft Sans Serif"/>
                <a:cs typeface="Microsoft Sans Serif"/>
              </a:rPr>
              <a:t>и</a:t>
            </a:r>
            <a:endParaRPr sz="2600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2700"/>
            <a:r>
              <a:rPr sz="2600" spc="-25" dirty="0">
                <a:solidFill>
                  <a:srgbClr val="173883"/>
                </a:solidFill>
                <a:latin typeface="Microsoft Sans Serif"/>
                <a:cs typeface="Microsoft Sans Serif"/>
              </a:rPr>
              <a:t>психологическим</a:t>
            </a:r>
            <a:r>
              <a:rPr sz="2600" spc="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особенностям</a:t>
            </a:r>
            <a:r>
              <a:rPr sz="260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подростков.</a:t>
            </a:r>
            <a:endParaRPr sz="2600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38100">
              <a:spcBef>
                <a:spcPts val="625"/>
              </a:spcBef>
            </a:pPr>
            <a:r>
              <a:rPr sz="2600" spc="-220" dirty="0">
                <a:solidFill>
                  <a:srgbClr val="173883"/>
                </a:solidFill>
                <a:latin typeface="Microsoft Sans Serif"/>
                <a:cs typeface="Microsoft Sans Serif"/>
              </a:rPr>
              <a:t>К</a:t>
            </a:r>
            <a:r>
              <a:rPr sz="26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55" dirty="0">
                <a:solidFill>
                  <a:srgbClr val="173883"/>
                </a:solidFill>
                <a:latin typeface="Microsoft Sans Serif"/>
                <a:cs typeface="Microsoft Sans Serif"/>
              </a:rPr>
              <a:t>кажд</a:t>
            </a:r>
            <a:r>
              <a:rPr sz="2600" spc="-45" dirty="0">
                <a:solidFill>
                  <a:srgbClr val="173883"/>
                </a:solidFill>
                <a:latin typeface="Microsoft Sans Serif"/>
                <a:cs typeface="Microsoft Sans Serif"/>
              </a:rPr>
              <a:t>о</a:t>
            </a:r>
            <a:r>
              <a:rPr sz="2600" dirty="0">
                <a:solidFill>
                  <a:srgbClr val="173883"/>
                </a:solidFill>
                <a:latin typeface="Microsoft Sans Serif"/>
                <a:cs typeface="Microsoft Sans Serif"/>
              </a:rPr>
              <a:t>й</a:t>
            </a:r>
            <a:r>
              <a:rPr sz="2600" spc="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теме</a:t>
            </a:r>
            <a:r>
              <a:rPr sz="2600" spc="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да</a:t>
            </a:r>
            <a:r>
              <a:rPr sz="26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ё</a:t>
            </a:r>
            <a:r>
              <a:rPr sz="2600" dirty="0">
                <a:solidFill>
                  <a:srgbClr val="173883"/>
                </a:solidFill>
                <a:latin typeface="Microsoft Sans Serif"/>
                <a:cs typeface="Microsoft Sans Serif"/>
              </a:rPr>
              <a:t>тся</a:t>
            </a:r>
            <a:r>
              <a:rPr sz="2600" spc="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по</a:t>
            </a:r>
            <a:r>
              <a:rPr sz="2600" spc="3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четыре</a:t>
            </a:r>
            <a:r>
              <a:rPr sz="2600" spc="2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воп</a:t>
            </a:r>
            <a:r>
              <a:rPr sz="26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ро</a:t>
            </a:r>
            <a:r>
              <a:rPr sz="26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с</a:t>
            </a:r>
            <a:r>
              <a:rPr sz="26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а.</a:t>
            </a:r>
            <a:endParaRPr sz="2600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55457" y="6657028"/>
            <a:ext cx="120840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www.company.com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23907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57910">
              <a:lnSpc>
                <a:spcPct val="100000"/>
              </a:lnSpc>
              <a:spcBef>
                <a:spcPts val="95"/>
              </a:spcBef>
            </a:pPr>
            <a:r>
              <a:rPr dirty="0"/>
              <a:t>Задание</a:t>
            </a:r>
            <a:r>
              <a:rPr spc="-85" dirty="0"/>
              <a:t> </a:t>
            </a:r>
            <a:r>
              <a:rPr dirty="0"/>
              <a:t>3:</a:t>
            </a:r>
            <a:r>
              <a:rPr spc="-80" dirty="0"/>
              <a:t> </a:t>
            </a:r>
            <a:r>
              <a:rPr spc="-10" dirty="0"/>
              <a:t>монолог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827608"/>
            <a:ext cx="7934959" cy="5582285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355600" marR="5080" indent="-343535">
              <a:lnSpc>
                <a:spcPts val="2920"/>
              </a:lnSpc>
              <a:spcBef>
                <a:spcPts val="465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Построить</a:t>
            </a:r>
            <a:r>
              <a:rPr sz="2700" kern="0" spc="-5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spc="-10" dirty="0">
                <a:solidFill>
                  <a:sysClr val="windowText" lastClr="000000"/>
                </a:solidFill>
                <a:cs typeface="Calibri"/>
              </a:rPr>
              <a:t>монологическое</a:t>
            </a:r>
            <a:r>
              <a:rPr sz="2700" kern="0" spc="-7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высказывание</a:t>
            </a:r>
            <a:r>
              <a:rPr sz="2700" kern="0" spc="-7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-</a:t>
            </a:r>
            <a:r>
              <a:rPr sz="2700" kern="0" spc="-4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одно</a:t>
            </a:r>
            <a:r>
              <a:rPr sz="2700" kern="0" spc="-4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spc="-25" dirty="0">
                <a:solidFill>
                  <a:sysClr val="windowText" lastClr="000000"/>
                </a:solidFill>
                <a:cs typeface="Calibri"/>
              </a:rPr>
              <a:t>из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самых</a:t>
            </a:r>
            <a:r>
              <a:rPr sz="2700" kern="0" spc="-4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интересных</a:t>
            </a:r>
            <a:r>
              <a:rPr sz="2700" kern="0" spc="-4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заданий</a:t>
            </a:r>
            <a:r>
              <a:rPr sz="2700" kern="0" spc="-5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в</a:t>
            </a:r>
            <a:r>
              <a:rPr sz="2700" kern="0" spc="-4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spc="-10" dirty="0">
                <a:solidFill>
                  <a:sysClr val="windowText" lastClr="000000"/>
                </a:solidFill>
                <a:cs typeface="Calibri"/>
              </a:rPr>
              <a:t>работе.</a:t>
            </a:r>
            <a:endParaRPr sz="2700" kern="0">
              <a:solidFill>
                <a:sysClr val="windowText" lastClr="000000"/>
              </a:solidFill>
              <a:cs typeface="Calibri"/>
            </a:endParaRPr>
          </a:p>
          <a:p>
            <a:pPr marL="355600" marR="187325" indent="-343535">
              <a:lnSpc>
                <a:spcPts val="2920"/>
              </a:lnSpc>
              <a:spcBef>
                <a:spcPts val="645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2700" kern="0" spc="-10" dirty="0">
                <a:solidFill>
                  <a:sysClr val="windowText" lastClr="000000"/>
                </a:solidFill>
                <a:cs typeface="Calibri"/>
              </a:rPr>
              <a:t>Во-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первых,</a:t>
            </a:r>
            <a:r>
              <a:rPr sz="2700" kern="0" spc="-6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вы</a:t>
            </a:r>
            <a:r>
              <a:rPr sz="2700" kern="0" spc="-4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можете</a:t>
            </a:r>
            <a:r>
              <a:rPr sz="2700" kern="0" spc="-4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выбрать</a:t>
            </a:r>
            <a:r>
              <a:rPr sz="2700" kern="0" spc="-6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один</a:t>
            </a:r>
            <a:r>
              <a:rPr sz="2700" kern="0" spc="-5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из</a:t>
            </a:r>
            <a:r>
              <a:rPr sz="2700" kern="0" spc="-3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spc="-10" dirty="0">
                <a:solidFill>
                  <a:sysClr val="windowText" lastClr="000000"/>
                </a:solidFill>
                <a:cs typeface="Calibri"/>
              </a:rPr>
              <a:t>вариантов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для</a:t>
            </a:r>
            <a:r>
              <a:rPr sz="2700" kern="0" spc="-4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построения</a:t>
            </a:r>
            <a:r>
              <a:rPr sz="2700" kern="0" spc="-4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монолога:</a:t>
            </a:r>
            <a:r>
              <a:rPr sz="2700" kern="0" spc="-5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описать</a:t>
            </a:r>
            <a:r>
              <a:rPr sz="2700" kern="0" spc="-3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spc="-10" dirty="0">
                <a:solidFill>
                  <a:sysClr val="windowText" lastClr="000000"/>
                </a:solidFill>
                <a:cs typeface="Calibri"/>
              </a:rPr>
              <a:t>фотографию,</a:t>
            </a:r>
            <a:endParaRPr sz="2700" kern="0">
              <a:solidFill>
                <a:sysClr val="windowText" lastClr="000000"/>
              </a:solidFill>
              <a:cs typeface="Calibri"/>
            </a:endParaRPr>
          </a:p>
          <a:p>
            <a:pPr marL="355600">
              <a:lnSpc>
                <a:spcPts val="2710"/>
              </a:lnSpc>
            </a:pP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вспомнить</a:t>
            </a:r>
            <a:r>
              <a:rPr sz="2700" kern="0" spc="-5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и</a:t>
            </a:r>
            <a:r>
              <a:rPr sz="2700" kern="0" spc="-3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рассказать</a:t>
            </a:r>
            <a:r>
              <a:rPr sz="2700" kern="0" spc="-7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личную</a:t>
            </a:r>
            <a:r>
              <a:rPr sz="2700" kern="0" spc="-4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историю</a:t>
            </a:r>
            <a:r>
              <a:rPr sz="2700" kern="0" spc="-3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spc="-25" dirty="0">
                <a:solidFill>
                  <a:sysClr val="windowText" lastClr="000000"/>
                </a:solidFill>
                <a:cs typeface="Calibri"/>
              </a:rPr>
              <a:t>по</a:t>
            </a:r>
            <a:endParaRPr sz="2700" kern="0">
              <a:solidFill>
                <a:sysClr val="windowText" lastClr="000000"/>
              </a:solidFill>
              <a:cs typeface="Calibri"/>
            </a:endParaRPr>
          </a:p>
          <a:p>
            <a:pPr marL="355600" marR="1569085">
              <a:lnSpc>
                <a:spcPts val="2920"/>
              </a:lnSpc>
              <a:spcBef>
                <a:spcPts val="200"/>
              </a:spcBef>
            </a:pP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заданной</a:t>
            </a:r>
            <a:r>
              <a:rPr sz="2700" kern="0" spc="-6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теме</a:t>
            </a:r>
            <a:r>
              <a:rPr sz="2700" kern="0" spc="-5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или</a:t>
            </a:r>
            <a:r>
              <a:rPr sz="2700" kern="0" spc="-4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же</a:t>
            </a:r>
            <a:r>
              <a:rPr sz="2700" kern="0" spc="-4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порассуждать</a:t>
            </a:r>
            <a:r>
              <a:rPr sz="2700" kern="0" spc="-7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spc="-25" dirty="0">
                <a:solidFill>
                  <a:sysClr val="windowText" lastClr="000000"/>
                </a:solidFill>
                <a:cs typeface="Calibri"/>
              </a:rPr>
              <a:t>над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философским</a:t>
            </a:r>
            <a:r>
              <a:rPr sz="2700" kern="0" spc="-2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spc="-10" dirty="0">
                <a:solidFill>
                  <a:sysClr val="windowText" lastClr="000000"/>
                </a:solidFill>
                <a:cs typeface="Calibri"/>
              </a:rPr>
              <a:t>вопросом.</a:t>
            </a:r>
            <a:endParaRPr sz="2700" kern="0">
              <a:solidFill>
                <a:sysClr val="windowText" lastClr="000000"/>
              </a:solidFill>
              <a:cs typeface="Calibri"/>
            </a:endParaRPr>
          </a:p>
          <a:p>
            <a:pPr marL="355600" marR="426720" indent="-343535">
              <a:lnSpc>
                <a:spcPts val="2920"/>
              </a:lnSpc>
              <a:spcBef>
                <a:spcPts val="640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2700" kern="0" dirty="0">
                <a:solidFill>
                  <a:srgbClr val="C00000"/>
                </a:solidFill>
                <a:cs typeface="Calibri"/>
              </a:rPr>
              <a:t>На</a:t>
            </a:r>
            <a:r>
              <a:rPr sz="2700" kern="0" spc="-35" dirty="0">
                <a:solidFill>
                  <a:srgbClr val="C00000"/>
                </a:solidFill>
                <a:cs typeface="Calibri"/>
              </a:rPr>
              <a:t> </a:t>
            </a:r>
            <a:r>
              <a:rPr sz="2700" kern="0" spc="-10" dirty="0">
                <a:solidFill>
                  <a:srgbClr val="C00000"/>
                </a:solidFill>
                <a:cs typeface="Calibri"/>
              </a:rPr>
              <a:t>подготовку</a:t>
            </a:r>
            <a:r>
              <a:rPr sz="2700" kern="0" spc="-25" dirty="0">
                <a:solidFill>
                  <a:srgbClr val="C00000"/>
                </a:solidFill>
                <a:cs typeface="Calibri"/>
              </a:rPr>
              <a:t> </a:t>
            </a:r>
            <a:r>
              <a:rPr sz="2700" kern="0" dirty="0">
                <a:solidFill>
                  <a:srgbClr val="C00000"/>
                </a:solidFill>
                <a:cs typeface="Calibri"/>
              </a:rPr>
              <a:t>дается</a:t>
            </a:r>
            <a:r>
              <a:rPr sz="2700" kern="0" spc="-30" dirty="0">
                <a:solidFill>
                  <a:srgbClr val="C00000"/>
                </a:solidFill>
                <a:cs typeface="Calibri"/>
              </a:rPr>
              <a:t> </a:t>
            </a:r>
            <a:r>
              <a:rPr sz="2700" kern="0" dirty="0">
                <a:solidFill>
                  <a:srgbClr val="C00000"/>
                </a:solidFill>
                <a:cs typeface="Calibri"/>
              </a:rPr>
              <a:t>1</a:t>
            </a:r>
            <a:r>
              <a:rPr sz="2700" kern="0" spc="-40" dirty="0">
                <a:solidFill>
                  <a:srgbClr val="C00000"/>
                </a:solidFill>
                <a:cs typeface="Calibri"/>
              </a:rPr>
              <a:t> </a:t>
            </a:r>
            <a:r>
              <a:rPr sz="2700" kern="0" dirty="0">
                <a:solidFill>
                  <a:srgbClr val="C00000"/>
                </a:solidFill>
                <a:cs typeface="Calibri"/>
              </a:rPr>
              <a:t>минута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,</a:t>
            </a:r>
            <a:r>
              <a:rPr sz="2700" kern="0" spc="-2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а</a:t>
            </a:r>
            <a:r>
              <a:rPr sz="2700" kern="0" spc="-4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rgbClr val="C00000"/>
                </a:solidFill>
                <a:cs typeface="Calibri"/>
              </a:rPr>
              <a:t>на</a:t>
            </a:r>
            <a:r>
              <a:rPr sz="2700" kern="0" spc="-30" dirty="0">
                <a:solidFill>
                  <a:srgbClr val="C00000"/>
                </a:solidFill>
                <a:cs typeface="Calibri"/>
              </a:rPr>
              <a:t> </a:t>
            </a:r>
            <a:r>
              <a:rPr sz="2700" kern="0" spc="-10" dirty="0">
                <a:solidFill>
                  <a:srgbClr val="C00000"/>
                </a:solidFill>
                <a:cs typeface="Calibri"/>
              </a:rPr>
              <a:t>выполнение </a:t>
            </a:r>
            <a:r>
              <a:rPr sz="2700" kern="0" dirty="0">
                <a:solidFill>
                  <a:srgbClr val="C00000"/>
                </a:solidFill>
                <a:cs typeface="Calibri"/>
              </a:rPr>
              <a:t>самого</a:t>
            </a:r>
            <a:r>
              <a:rPr sz="2700" kern="0" spc="-35" dirty="0">
                <a:solidFill>
                  <a:srgbClr val="C00000"/>
                </a:solidFill>
                <a:cs typeface="Calibri"/>
              </a:rPr>
              <a:t> </a:t>
            </a:r>
            <a:r>
              <a:rPr sz="2700" kern="0" dirty="0">
                <a:solidFill>
                  <a:srgbClr val="C00000"/>
                </a:solidFill>
                <a:cs typeface="Calibri"/>
              </a:rPr>
              <a:t>задания</a:t>
            </a:r>
            <a:r>
              <a:rPr sz="2700" kern="0" spc="-40" dirty="0">
                <a:solidFill>
                  <a:srgbClr val="C00000"/>
                </a:solidFill>
                <a:cs typeface="Calibri"/>
              </a:rPr>
              <a:t> </a:t>
            </a:r>
            <a:r>
              <a:rPr sz="2700" kern="0" dirty="0">
                <a:solidFill>
                  <a:srgbClr val="C00000"/>
                </a:solidFill>
                <a:cs typeface="Calibri"/>
              </a:rPr>
              <a:t>-</a:t>
            </a:r>
            <a:r>
              <a:rPr sz="2700" kern="0" spc="-35" dirty="0">
                <a:solidFill>
                  <a:srgbClr val="C00000"/>
                </a:solidFill>
                <a:cs typeface="Calibri"/>
              </a:rPr>
              <a:t> </a:t>
            </a:r>
            <a:r>
              <a:rPr sz="2700" kern="0" dirty="0">
                <a:solidFill>
                  <a:srgbClr val="C00000"/>
                </a:solidFill>
                <a:cs typeface="Calibri"/>
              </a:rPr>
              <a:t>не</a:t>
            </a:r>
            <a:r>
              <a:rPr sz="2700" kern="0" spc="-30" dirty="0">
                <a:solidFill>
                  <a:srgbClr val="C00000"/>
                </a:solidFill>
                <a:cs typeface="Calibri"/>
              </a:rPr>
              <a:t> </a:t>
            </a:r>
            <a:r>
              <a:rPr sz="2700" kern="0" dirty="0">
                <a:solidFill>
                  <a:srgbClr val="C00000"/>
                </a:solidFill>
                <a:cs typeface="Calibri"/>
              </a:rPr>
              <a:t>более</a:t>
            </a:r>
            <a:r>
              <a:rPr sz="2700" kern="0" spc="-50" dirty="0">
                <a:solidFill>
                  <a:srgbClr val="C00000"/>
                </a:solidFill>
                <a:cs typeface="Calibri"/>
              </a:rPr>
              <a:t> </a:t>
            </a:r>
            <a:r>
              <a:rPr sz="2700" kern="0" dirty="0">
                <a:solidFill>
                  <a:srgbClr val="C00000"/>
                </a:solidFill>
                <a:cs typeface="Calibri"/>
              </a:rPr>
              <a:t>3</a:t>
            </a:r>
            <a:r>
              <a:rPr sz="2700" kern="0" spc="-40" dirty="0">
                <a:solidFill>
                  <a:srgbClr val="C00000"/>
                </a:solidFill>
                <a:cs typeface="Calibri"/>
              </a:rPr>
              <a:t> </a:t>
            </a:r>
            <a:r>
              <a:rPr sz="2700" kern="0" spc="-10" dirty="0">
                <a:solidFill>
                  <a:srgbClr val="C00000"/>
                </a:solidFill>
                <a:cs typeface="Calibri"/>
              </a:rPr>
              <a:t>минут.</a:t>
            </a:r>
            <a:endParaRPr sz="2700" kern="0">
              <a:solidFill>
                <a:sysClr val="windowText" lastClr="000000"/>
              </a:solidFill>
              <a:cs typeface="Calibri"/>
            </a:endParaRPr>
          </a:p>
          <a:p>
            <a:pPr marL="355600" marR="632460" indent="-343535">
              <a:lnSpc>
                <a:spcPct val="90000"/>
              </a:lnSpc>
              <a:spcBef>
                <a:spcPts val="600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Лучше</a:t>
            </a:r>
            <a:r>
              <a:rPr sz="2700" kern="0" spc="-5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не</a:t>
            </a:r>
            <a:r>
              <a:rPr sz="2700" kern="0" spc="-6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придумывайте</a:t>
            </a:r>
            <a:r>
              <a:rPr sz="2700" kern="0" spc="-7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громоздкие</a:t>
            </a:r>
            <a:r>
              <a:rPr sz="2700" kern="0" spc="-6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тексты</a:t>
            </a:r>
            <a:r>
              <a:rPr sz="2700" kern="0" spc="-50" dirty="0">
                <a:solidFill>
                  <a:sysClr val="windowText" lastClr="000000"/>
                </a:solidFill>
                <a:cs typeface="Calibri"/>
              </a:rPr>
              <a:t> в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голове,</a:t>
            </a:r>
            <a:r>
              <a:rPr sz="2700" kern="0" spc="-4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а</a:t>
            </a:r>
            <a:r>
              <a:rPr sz="2700" kern="0" spc="-3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постарайтесь</a:t>
            </a:r>
            <a:r>
              <a:rPr sz="2700" kern="0" spc="-5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произнести</a:t>
            </a:r>
            <a:r>
              <a:rPr sz="2700" kern="0" spc="-5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не</a:t>
            </a:r>
            <a:r>
              <a:rPr sz="2700" kern="0" spc="-4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менее</a:t>
            </a:r>
            <a:r>
              <a:rPr sz="2700" kern="0" spc="-4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spc="-25" dirty="0">
                <a:solidFill>
                  <a:sysClr val="windowText" lastClr="000000"/>
                </a:solidFill>
                <a:cs typeface="Calibri"/>
              </a:rPr>
              <a:t>10 </a:t>
            </a:r>
            <a:r>
              <a:rPr sz="2700" kern="0" spc="-10" dirty="0">
                <a:solidFill>
                  <a:sysClr val="windowText" lastClr="000000"/>
                </a:solidFill>
                <a:cs typeface="Calibri"/>
              </a:rPr>
              <a:t>фраз.</a:t>
            </a:r>
            <a:endParaRPr sz="2700" kern="0">
              <a:solidFill>
                <a:sysClr val="windowText" lastClr="000000"/>
              </a:solidFill>
              <a:cs typeface="Calibri"/>
            </a:endParaRPr>
          </a:p>
          <a:p>
            <a:pPr marL="355600" marR="1675764" indent="-343535">
              <a:lnSpc>
                <a:spcPts val="2920"/>
              </a:lnSpc>
              <a:spcBef>
                <a:spcPts val="690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2700" kern="0" spc="-25" dirty="0">
                <a:solidFill>
                  <a:sysClr val="windowText" lastClr="000000"/>
                </a:solidFill>
                <a:cs typeface="Calibri"/>
              </a:rPr>
              <a:t>Выходит,</a:t>
            </a:r>
            <a:r>
              <a:rPr sz="2700" kern="0" spc="-4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что</a:t>
            </a:r>
            <a:r>
              <a:rPr sz="2700" kern="0" spc="-3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на</a:t>
            </a:r>
            <a:r>
              <a:rPr sz="2700" kern="0" spc="-6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каждый</a:t>
            </a:r>
            <a:r>
              <a:rPr sz="2700" kern="0" spc="-4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вопрос</a:t>
            </a:r>
            <a:r>
              <a:rPr sz="2700" kern="0" spc="-6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(</a:t>
            </a:r>
            <a:r>
              <a:rPr sz="2700" kern="0" spc="-4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даны</a:t>
            </a:r>
            <a:r>
              <a:rPr sz="2700" kern="0" spc="-5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spc="-50" dirty="0">
                <a:solidFill>
                  <a:sysClr val="windowText" lastClr="000000"/>
                </a:solidFill>
                <a:cs typeface="Calibri"/>
              </a:rPr>
              <a:t>в </a:t>
            </a:r>
            <a:r>
              <a:rPr sz="2700" kern="0" spc="-10" dirty="0">
                <a:solidFill>
                  <a:sysClr val="windowText" lastClr="000000"/>
                </a:solidFill>
                <a:cs typeface="Calibri"/>
              </a:rPr>
              <a:t>задании)достаточно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spc="-10" dirty="0">
                <a:solidFill>
                  <a:sysClr val="windowText" lastClr="000000"/>
                </a:solidFill>
                <a:cs typeface="Calibri"/>
              </a:rPr>
              <a:t>2-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4</a:t>
            </a:r>
            <a:r>
              <a:rPr sz="2700" kern="0" spc="-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spc="-10" dirty="0">
                <a:solidFill>
                  <a:sysClr val="windowText" lastClr="000000"/>
                </a:solidFill>
                <a:cs typeface="Calibri"/>
              </a:rPr>
              <a:t>предложений.</a:t>
            </a:r>
            <a:endParaRPr sz="2700" kern="0">
              <a:solidFill>
                <a:sysClr val="windowText" lastClr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58716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0816" y="140206"/>
            <a:ext cx="6302894" cy="664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9392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9632" y="120395"/>
            <a:ext cx="6696744" cy="673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483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2" descr="Картинки по запросу гиа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88913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8988" cy="706437"/>
          </a:xfrm>
        </p:spPr>
        <p:txBody>
          <a:bodyPr/>
          <a:lstStyle/>
          <a:p>
            <a:pPr eaLnBrk="1" hangingPunct="1"/>
            <a:r>
              <a:rPr lang="ru-RU" altLang="ru-RU" sz="7200" b="1" i="1" dirty="0">
                <a:solidFill>
                  <a:srgbClr val="C00000"/>
                </a:solidFill>
              </a:rPr>
              <a:t>2026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118926" y="1341438"/>
            <a:ext cx="8856984" cy="2808312"/>
          </a:xfrm>
          <a:ln>
            <a:miter lim="800000"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600" dirty="0"/>
              <a:t>Физика, химия, биология, литература, география, история, обществознание, иностранные языки 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600" dirty="0"/>
              <a:t>(англ., нем., франц., исп.❾, </a:t>
            </a:r>
            <a:r>
              <a:rPr lang="ru-RU" sz="3600" u="sng" dirty="0"/>
              <a:t>кит ⓫</a:t>
            </a:r>
            <a:r>
              <a:rPr lang="ru-RU" sz="3600" dirty="0"/>
              <a:t>) ,  ИКТ.*** ⑨ и ⑪</a:t>
            </a:r>
          </a:p>
        </p:txBody>
      </p:sp>
      <p:sp>
        <p:nvSpPr>
          <p:cNvPr id="7" name="Содержимое 5"/>
          <p:cNvSpPr>
            <a:spLocks noGrp="1"/>
          </p:cNvSpPr>
          <p:nvPr>
            <p:ph sz="quarter" idx="4"/>
          </p:nvPr>
        </p:nvSpPr>
        <p:spPr>
          <a:xfrm>
            <a:off x="107504" y="4365104"/>
            <a:ext cx="8856984" cy="1080120"/>
          </a:xfrm>
          <a:ln>
            <a:miter lim="800000"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600" dirty="0"/>
              <a:t>*** ⑨, ⑪ - ГВЭ (дети-инвалиды,  д. с ОВЗ).</a:t>
            </a:r>
          </a:p>
        </p:txBody>
      </p:sp>
    </p:spTree>
    <p:extLst>
      <p:ext uri="{BB962C8B-B14F-4D97-AF65-F5344CB8AC3E}">
        <p14:creationId xmlns:p14="http://schemas.microsoft.com/office/powerpoint/2010/main" val="28715564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5616" y="241937"/>
            <a:ext cx="6840759" cy="311505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5617" y="3356992"/>
            <a:ext cx="6840760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6793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Содержимое 2">
            <a:extLst>
              <a:ext uri="{FF2B5EF4-FFF2-40B4-BE49-F238E27FC236}">
                <a16:creationId xmlns:a16="http://schemas.microsoft.com/office/drawing/2014/main" id="{157BBD3A-6D63-49FB-BCC1-BB1DCA2EC9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981075"/>
            <a:ext cx="8785225" cy="5616575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endParaRPr lang="ru-RU" altLang="ru-RU" sz="1800" dirty="0"/>
          </a:p>
          <a:p>
            <a:pPr>
              <a:buFont typeface="Wingdings" panose="05000000000000000000" pitchFamily="2" charset="2"/>
              <a:buChar char="ü"/>
            </a:pPr>
            <a:endParaRPr lang="ru-RU" altLang="ru-RU" sz="1800" dirty="0"/>
          </a:p>
          <a:p>
            <a:pPr>
              <a:buFont typeface="Wingdings" panose="05000000000000000000" pitchFamily="2" charset="2"/>
              <a:buChar char="ü"/>
            </a:pPr>
            <a:endParaRPr lang="ru-RU" altLang="ru-RU" sz="1800" dirty="0"/>
          </a:p>
          <a:p>
            <a:pPr>
              <a:buFont typeface="Wingdings" panose="05000000000000000000" pitchFamily="2" charset="2"/>
              <a:buChar char="ü"/>
            </a:pPr>
            <a:endParaRPr lang="ru-RU" altLang="ru-RU" sz="1800" dirty="0"/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altLang="ru-RU" sz="3800" dirty="0"/>
              <a:t>Три варианта монолога имеют примерно одинаковую сложность, но они отличаются целями, которые реализуются, набором специфических средств.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altLang="ru-RU" sz="3800" dirty="0"/>
              <a:t>Темы монологов соответствуют знаниям, жизненному опыту, интересам и психологическим особенностям школьников данного возраста </a:t>
            </a:r>
            <a:endParaRPr lang="ru-RU" altLang="ru-RU" sz="38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altLang="ru-RU" sz="3800" dirty="0"/>
              <a:t>Монологическое и тематическое высказывание создаётся с опорой на вербальную и визуальную информацию.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altLang="ru-RU" sz="3800" dirty="0"/>
              <a:t>На подготовку учащимся даётся 1 минута, в течение которой они могут продумать содержание своего монолога</a:t>
            </a:r>
            <a:r>
              <a:rPr lang="ru-RU" altLang="ru-RU" sz="3800" dirty="0">
                <a:solidFill>
                  <a:srgbClr val="FF0000"/>
                </a:solidFill>
              </a:rPr>
              <a:t>, сделать пометы или записи на листке для подготовки.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altLang="ru-RU" sz="3800" b="1" dirty="0">
                <a:solidFill>
                  <a:srgbClr val="FF0000"/>
                </a:solidFill>
              </a:rPr>
              <a:t>Объём монологического высказывания должен составлять не менее 10 фраз</a:t>
            </a:r>
            <a:r>
              <a:rPr lang="ru-RU" altLang="ru-RU" sz="3800" b="1" dirty="0"/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altLang="ru-RU" sz="3800" dirty="0"/>
              <a:t>Учащийся должен учитывать речевую ситуацию.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altLang="ru-RU" sz="3800" b="1" dirty="0"/>
              <a:t>Правильность речи заданий 3 и 4 оценивается совместно. </a:t>
            </a:r>
          </a:p>
        </p:txBody>
      </p:sp>
      <p:sp>
        <p:nvSpPr>
          <p:cNvPr id="25602" name="Заголовок 1">
            <a:extLst>
              <a:ext uri="{FF2B5EF4-FFF2-40B4-BE49-F238E27FC236}">
                <a16:creationId xmlns:a16="http://schemas.microsoft.com/office/drawing/2014/main" id="{BEF6E4F2-0E4C-4AC7-8239-89E809A3D7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0087"/>
            <a:ext cx="8229600" cy="561975"/>
          </a:xfrm>
        </p:spPr>
        <p:txBody>
          <a:bodyPr>
            <a:normAutofit fontScale="90000"/>
          </a:bodyPr>
          <a:lstStyle/>
          <a:p>
            <a:r>
              <a:rPr lang="ru-RU" altLang="ru-RU" sz="3600" b="1" dirty="0"/>
              <a:t>Особенности задания 3 (монолог)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Содержимое 2">
            <a:extLst>
              <a:ext uri="{FF2B5EF4-FFF2-40B4-BE49-F238E27FC236}">
                <a16:creationId xmlns:a16="http://schemas.microsoft.com/office/drawing/2014/main" id="{A7D6CD15-A7B7-47B1-B42D-2AF8CADBCE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528" y="1628800"/>
            <a:ext cx="8712968" cy="4608511"/>
          </a:xfrm>
        </p:spPr>
        <p:txBody>
          <a:bodyPr>
            <a:normAutofit fontScale="92500" lnSpcReduction="20000"/>
          </a:bodyPr>
          <a:lstStyle/>
          <a:p>
            <a:endParaRPr lang="ru-RU" altLang="ru-RU" sz="2400" b="1" dirty="0"/>
          </a:p>
          <a:p>
            <a:r>
              <a:rPr lang="ru-RU" altLang="ru-RU" sz="3000" b="1" dirty="0"/>
              <a:t>Смысловая цельность </a:t>
            </a:r>
            <a:r>
              <a:rPr lang="ru-RU" altLang="ru-RU" sz="3000" dirty="0"/>
              <a:t>– это соблюдение в монологе одной и той же темы. </a:t>
            </a:r>
          </a:p>
          <a:p>
            <a:r>
              <a:rPr lang="ru-RU" altLang="ru-RU" sz="3000" b="1" dirty="0"/>
              <a:t>Речевая связность </a:t>
            </a:r>
            <a:r>
              <a:rPr lang="ru-RU" altLang="ru-RU" sz="3000" dirty="0"/>
              <a:t>– это наличие смысловых связей между предложениями (</a:t>
            </a:r>
            <a:r>
              <a:rPr lang="ru-RU" altLang="ru-RU" sz="3000" i="1" dirty="0"/>
              <a:t>цепная или параллельная</a:t>
            </a:r>
            <a:r>
              <a:rPr lang="ru-RU" altLang="ru-RU" sz="3000" dirty="0"/>
              <a:t>).</a:t>
            </a:r>
          </a:p>
          <a:p>
            <a:r>
              <a:rPr lang="ru-RU" altLang="ru-RU" sz="3000" dirty="0"/>
              <a:t> </a:t>
            </a:r>
            <a:r>
              <a:rPr lang="ru-RU" altLang="ru-RU" sz="3000" b="1" dirty="0"/>
              <a:t>Последовательность </a:t>
            </a:r>
            <a:r>
              <a:rPr lang="ru-RU" altLang="ru-RU" sz="3000" dirty="0"/>
              <a:t>изложения  - это соблюдение логических основ композиции: предложения следуют друг за другом без смысловых «провалов» между ними. </a:t>
            </a:r>
          </a:p>
          <a:p>
            <a:pPr>
              <a:buFontTx/>
              <a:buNone/>
            </a:pPr>
            <a:r>
              <a:rPr lang="ru-RU" altLang="ru-RU" sz="3000" dirty="0"/>
              <a:t>     </a:t>
            </a:r>
            <a:r>
              <a:rPr lang="ru-RU" altLang="ru-RU" sz="3000" b="1" dirty="0">
                <a:solidFill>
                  <a:srgbClr val="FF0000"/>
                </a:solidFill>
              </a:rPr>
              <a:t>Соблюдая эти законы построения монолога, можно избежать логических ошибок.</a:t>
            </a:r>
          </a:p>
          <a:p>
            <a:pPr>
              <a:buFontTx/>
              <a:buNone/>
            </a:pPr>
            <a:r>
              <a:rPr lang="ru-RU" altLang="ru-RU" sz="2400" dirty="0"/>
              <a:t> </a:t>
            </a:r>
          </a:p>
          <a:p>
            <a:endParaRPr lang="ru-RU" altLang="ru-RU" sz="2800" dirty="0"/>
          </a:p>
        </p:txBody>
      </p:sp>
      <p:sp>
        <p:nvSpPr>
          <p:cNvPr id="32770" name="Заголовок 1">
            <a:extLst>
              <a:ext uri="{FF2B5EF4-FFF2-40B4-BE49-F238E27FC236}">
                <a16:creationId xmlns:a16="http://schemas.microsoft.com/office/drawing/2014/main" id="{AE4E3374-EDF5-4EC0-A420-524D0EE657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620688"/>
            <a:ext cx="8229600" cy="6477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altLang="ru-RU" sz="3200" b="1" dirty="0"/>
              <a:t>Обратите внимание!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77590" y="461899"/>
            <a:ext cx="19875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ВАЖНО!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173226"/>
            <a:ext cx="8011795" cy="485521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5600" marR="800735" indent="-343535">
              <a:lnSpc>
                <a:spcPts val="3460"/>
              </a:lnSpc>
              <a:spcBef>
                <a:spcPts val="535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3200" kern="0" dirty="0">
                <a:solidFill>
                  <a:sysClr val="windowText" lastClr="000000"/>
                </a:solidFill>
                <a:cs typeface="Calibri"/>
              </a:rPr>
              <a:t>Помните,</a:t>
            </a:r>
            <a:r>
              <a:rPr sz="3200" kern="0" spc="-8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3200" kern="0" dirty="0">
                <a:solidFill>
                  <a:sysClr val="windowText" lastClr="000000"/>
                </a:solidFill>
                <a:cs typeface="Calibri"/>
              </a:rPr>
              <a:t>что</a:t>
            </a:r>
            <a:r>
              <a:rPr sz="3200" kern="0" spc="-5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3200" kern="0" dirty="0">
                <a:solidFill>
                  <a:sysClr val="windowText" lastClr="000000"/>
                </a:solidFill>
                <a:cs typeface="Calibri"/>
              </a:rPr>
              <a:t>монолог</a:t>
            </a:r>
            <a:r>
              <a:rPr sz="3200" kern="0" spc="-5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3200" kern="0" dirty="0">
                <a:solidFill>
                  <a:sysClr val="windowText" lastClr="000000"/>
                </a:solidFill>
                <a:cs typeface="Calibri"/>
              </a:rPr>
              <a:t>на</a:t>
            </a:r>
            <a:r>
              <a:rPr sz="3200" kern="0" spc="-4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3200" kern="0" dirty="0">
                <a:solidFill>
                  <a:sysClr val="windowText" lastClr="000000"/>
                </a:solidFill>
                <a:cs typeface="Calibri"/>
              </a:rPr>
              <a:t>любую</a:t>
            </a:r>
            <a:r>
              <a:rPr sz="3200" kern="0" spc="-4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3200" kern="0" dirty="0">
                <a:solidFill>
                  <a:sysClr val="windowText" lastClr="000000"/>
                </a:solidFill>
                <a:cs typeface="Calibri"/>
              </a:rPr>
              <a:t>из</a:t>
            </a:r>
            <a:r>
              <a:rPr sz="3200" kern="0" spc="-4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3200" kern="0" spc="-25" dirty="0">
                <a:solidFill>
                  <a:sysClr val="windowText" lastClr="000000"/>
                </a:solidFill>
                <a:cs typeface="Calibri"/>
              </a:rPr>
              <a:t>тем </a:t>
            </a:r>
            <a:r>
              <a:rPr sz="3200" kern="0" dirty="0">
                <a:solidFill>
                  <a:sysClr val="windowText" lastClr="000000"/>
                </a:solidFill>
                <a:cs typeface="Calibri"/>
              </a:rPr>
              <a:t>должен</a:t>
            </a:r>
            <a:r>
              <a:rPr sz="3200" kern="0" spc="-7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3200" kern="0" dirty="0">
                <a:solidFill>
                  <a:sysClr val="windowText" lastClr="000000"/>
                </a:solidFill>
                <a:cs typeface="Calibri"/>
              </a:rPr>
              <a:t>включать</a:t>
            </a:r>
            <a:r>
              <a:rPr sz="3200" kern="0" spc="-6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3200" kern="0" dirty="0">
                <a:solidFill>
                  <a:sysClr val="windowText" lastClr="000000"/>
                </a:solidFill>
                <a:cs typeface="Calibri"/>
              </a:rPr>
              <a:t>в</a:t>
            </a:r>
            <a:r>
              <a:rPr sz="3200" kern="0" spc="-4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3200" kern="0" dirty="0">
                <a:solidFill>
                  <a:sysClr val="windowText" lastClr="000000"/>
                </a:solidFill>
                <a:cs typeface="Calibri"/>
              </a:rPr>
              <a:t>себя</a:t>
            </a:r>
            <a:r>
              <a:rPr sz="3200" kern="0" spc="-8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3200" kern="0" dirty="0">
                <a:solidFill>
                  <a:sysClr val="windowText" lastClr="000000"/>
                </a:solidFill>
                <a:cs typeface="Calibri"/>
              </a:rPr>
              <a:t>три</a:t>
            </a:r>
            <a:r>
              <a:rPr sz="3200" kern="0" spc="-7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3200" kern="0" spc="-10" dirty="0">
                <a:solidFill>
                  <a:sysClr val="windowText" lastClr="000000"/>
                </a:solidFill>
                <a:cs typeface="Calibri"/>
              </a:rPr>
              <a:t>части: вступление,</a:t>
            </a:r>
            <a:endParaRPr sz="3200" kern="0">
              <a:solidFill>
                <a:sysClr val="windowText" lastClr="000000"/>
              </a:solidFill>
              <a:cs typeface="Calibri"/>
            </a:endParaRPr>
          </a:p>
          <a:p>
            <a:pPr marL="355600" indent="-342900">
              <a:spcBef>
                <a:spcPts val="325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3200" kern="0" dirty="0">
                <a:solidFill>
                  <a:sysClr val="windowText" lastClr="000000"/>
                </a:solidFill>
                <a:cs typeface="Calibri"/>
              </a:rPr>
              <a:t>основную</a:t>
            </a:r>
            <a:r>
              <a:rPr sz="3200" kern="0" spc="-2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3200" kern="0" spc="-10" dirty="0">
                <a:solidFill>
                  <a:sysClr val="windowText" lastClr="000000"/>
                </a:solidFill>
                <a:cs typeface="Calibri"/>
              </a:rPr>
              <a:t>часть,</a:t>
            </a:r>
            <a:endParaRPr sz="3200" kern="0">
              <a:solidFill>
                <a:sysClr val="windowText" lastClr="000000"/>
              </a:solidFill>
              <a:cs typeface="Calibri"/>
            </a:endParaRPr>
          </a:p>
          <a:p>
            <a:pPr marL="355600" indent="-342900">
              <a:spcBef>
                <a:spcPts val="385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3200" kern="0" dirty="0">
                <a:solidFill>
                  <a:sysClr val="windowText" lastClr="000000"/>
                </a:solidFill>
                <a:cs typeface="Calibri"/>
              </a:rPr>
              <a:t>а</a:t>
            </a:r>
            <a:r>
              <a:rPr sz="3200" kern="0" spc="-6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3200" kern="0" dirty="0">
                <a:solidFill>
                  <a:sysClr val="windowText" lastClr="000000"/>
                </a:solidFill>
                <a:cs typeface="Calibri"/>
              </a:rPr>
              <a:t>затем</a:t>
            </a:r>
            <a:r>
              <a:rPr sz="3200" kern="0" spc="-9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3200" kern="0" dirty="0">
                <a:solidFill>
                  <a:sysClr val="windowText" lastClr="000000"/>
                </a:solidFill>
                <a:cs typeface="Calibri"/>
              </a:rPr>
              <a:t>небольшое</a:t>
            </a:r>
            <a:r>
              <a:rPr sz="3200" kern="0" spc="-8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3200" kern="0" spc="-10" dirty="0">
                <a:solidFill>
                  <a:sysClr val="windowText" lastClr="000000"/>
                </a:solidFill>
                <a:cs typeface="Calibri"/>
              </a:rPr>
              <a:t>заключение.</a:t>
            </a:r>
            <a:endParaRPr sz="3200" kern="0">
              <a:solidFill>
                <a:sysClr val="windowText" lastClr="000000"/>
              </a:solidFill>
              <a:cs typeface="Calibri"/>
            </a:endParaRPr>
          </a:p>
          <a:p>
            <a:pPr marL="355600" marR="195580" indent="-343535">
              <a:lnSpc>
                <a:spcPts val="3460"/>
              </a:lnSpc>
              <a:spcBef>
                <a:spcPts val="820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3200" kern="0" dirty="0">
                <a:solidFill>
                  <a:sysClr val="windowText" lastClr="000000"/>
                </a:solidFill>
                <a:cs typeface="Calibri"/>
              </a:rPr>
              <a:t>И</a:t>
            </a:r>
            <a:r>
              <a:rPr sz="3200" kern="0" spc="-10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3200" kern="0" dirty="0">
                <a:solidFill>
                  <a:sysClr val="windowText" lastClr="000000"/>
                </a:solidFill>
                <a:cs typeface="Calibri"/>
              </a:rPr>
              <a:t>главное,</a:t>
            </a:r>
            <a:r>
              <a:rPr sz="3200" kern="0" spc="-9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3200" kern="0" dirty="0">
                <a:solidFill>
                  <a:srgbClr val="C00000"/>
                </a:solidFill>
                <a:cs typeface="Calibri"/>
              </a:rPr>
              <a:t>постарайтесь</a:t>
            </a:r>
            <a:r>
              <a:rPr sz="3200" kern="0" spc="-125" dirty="0">
                <a:solidFill>
                  <a:srgbClr val="C00000"/>
                </a:solidFill>
                <a:cs typeface="Calibri"/>
              </a:rPr>
              <a:t> </a:t>
            </a:r>
            <a:r>
              <a:rPr sz="3200" kern="0" dirty="0">
                <a:solidFill>
                  <a:srgbClr val="C00000"/>
                </a:solidFill>
                <a:cs typeface="Calibri"/>
              </a:rPr>
              <a:t>избежать</a:t>
            </a:r>
            <a:r>
              <a:rPr sz="3200" kern="0" spc="-120" dirty="0">
                <a:solidFill>
                  <a:srgbClr val="C00000"/>
                </a:solidFill>
                <a:cs typeface="Calibri"/>
              </a:rPr>
              <a:t> </a:t>
            </a:r>
            <a:r>
              <a:rPr sz="3200" kern="0" spc="-10" dirty="0">
                <a:solidFill>
                  <a:srgbClr val="C00000"/>
                </a:solidFill>
                <a:cs typeface="Calibri"/>
              </a:rPr>
              <a:t>речевых </a:t>
            </a:r>
            <a:r>
              <a:rPr sz="3200" kern="0" dirty="0">
                <a:solidFill>
                  <a:srgbClr val="C00000"/>
                </a:solidFill>
                <a:cs typeface="Calibri"/>
              </a:rPr>
              <a:t>ошибок,</a:t>
            </a:r>
            <a:r>
              <a:rPr sz="3200" kern="0" spc="-70" dirty="0">
                <a:solidFill>
                  <a:srgbClr val="C00000"/>
                </a:solidFill>
                <a:cs typeface="Calibri"/>
              </a:rPr>
              <a:t> </a:t>
            </a:r>
            <a:r>
              <a:rPr sz="3200" kern="0" dirty="0">
                <a:solidFill>
                  <a:srgbClr val="C00000"/>
                </a:solidFill>
                <a:cs typeface="Calibri"/>
              </a:rPr>
              <a:t>правильно</a:t>
            </a:r>
            <a:r>
              <a:rPr sz="3200" kern="0" spc="-45" dirty="0">
                <a:solidFill>
                  <a:srgbClr val="C00000"/>
                </a:solidFill>
                <a:cs typeface="Calibri"/>
              </a:rPr>
              <a:t> </a:t>
            </a:r>
            <a:r>
              <a:rPr sz="3200" kern="0" dirty="0">
                <a:solidFill>
                  <a:srgbClr val="C00000"/>
                </a:solidFill>
                <a:cs typeface="Calibri"/>
              </a:rPr>
              <a:t>ставить</a:t>
            </a:r>
            <a:r>
              <a:rPr sz="3200" kern="0" spc="-55" dirty="0">
                <a:solidFill>
                  <a:srgbClr val="C00000"/>
                </a:solidFill>
                <a:cs typeface="Calibri"/>
              </a:rPr>
              <a:t> </a:t>
            </a:r>
            <a:r>
              <a:rPr sz="3200" kern="0" dirty="0">
                <a:solidFill>
                  <a:srgbClr val="C00000"/>
                </a:solidFill>
                <a:cs typeface="Calibri"/>
              </a:rPr>
              <a:t>ударение</a:t>
            </a:r>
            <a:r>
              <a:rPr sz="3200" kern="0" spc="-60" dirty="0">
                <a:solidFill>
                  <a:srgbClr val="C00000"/>
                </a:solidFill>
                <a:cs typeface="Calibri"/>
              </a:rPr>
              <a:t> </a:t>
            </a:r>
            <a:r>
              <a:rPr sz="3200" kern="0" spc="-50" dirty="0">
                <a:solidFill>
                  <a:srgbClr val="C00000"/>
                </a:solidFill>
                <a:cs typeface="Calibri"/>
              </a:rPr>
              <a:t>в </a:t>
            </a:r>
            <a:r>
              <a:rPr sz="3200" kern="0" dirty="0">
                <a:solidFill>
                  <a:srgbClr val="C00000"/>
                </a:solidFill>
                <a:cs typeface="Calibri"/>
              </a:rPr>
              <a:t>словах,</a:t>
            </a:r>
            <a:r>
              <a:rPr sz="3200" kern="0" spc="-25" dirty="0">
                <a:solidFill>
                  <a:srgbClr val="C00000"/>
                </a:solidFill>
                <a:cs typeface="Calibri"/>
              </a:rPr>
              <a:t> </a:t>
            </a:r>
            <a:r>
              <a:rPr sz="3200" kern="0" dirty="0">
                <a:solidFill>
                  <a:srgbClr val="C00000"/>
                </a:solidFill>
                <a:cs typeface="Calibri"/>
              </a:rPr>
              <a:t>и</a:t>
            </a:r>
            <a:r>
              <a:rPr sz="3200" kern="0" spc="-20" dirty="0">
                <a:solidFill>
                  <a:srgbClr val="C00000"/>
                </a:solidFill>
                <a:cs typeface="Calibri"/>
              </a:rPr>
              <a:t> </a:t>
            </a:r>
            <a:r>
              <a:rPr sz="3200" kern="0" dirty="0">
                <a:solidFill>
                  <a:srgbClr val="C00000"/>
                </a:solidFill>
                <a:cs typeface="Calibri"/>
              </a:rPr>
              <a:t>строить</a:t>
            </a:r>
            <a:r>
              <a:rPr sz="3200" kern="0" spc="-20" dirty="0">
                <a:solidFill>
                  <a:srgbClr val="C00000"/>
                </a:solidFill>
                <a:cs typeface="Calibri"/>
              </a:rPr>
              <a:t> </a:t>
            </a:r>
            <a:r>
              <a:rPr sz="3200" kern="0" spc="-10" dirty="0">
                <a:solidFill>
                  <a:srgbClr val="C00000"/>
                </a:solidFill>
                <a:cs typeface="Calibri"/>
              </a:rPr>
              <a:t>предложения.</a:t>
            </a:r>
            <a:endParaRPr sz="3200" kern="0">
              <a:solidFill>
                <a:sysClr val="windowText" lastClr="000000"/>
              </a:solidFill>
              <a:cs typeface="Calibri"/>
            </a:endParaRPr>
          </a:p>
          <a:p>
            <a:pPr marL="355600" marR="5080" indent="-343535">
              <a:lnSpc>
                <a:spcPts val="3460"/>
              </a:lnSpc>
              <a:spcBef>
                <a:spcPts val="755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3200" kern="0" dirty="0">
                <a:solidFill>
                  <a:sysClr val="windowText" lastClr="000000"/>
                </a:solidFill>
                <a:cs typeface="Calibri"/>
              </a:rPr>
              <a:t>Монолог</a:t>
            </a:r>
            <a:r>
              <a:rPr sz="3200" kern="0" spc="-10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3200" kern="0" dirty="0">
                <a:solidFill>
                  <a:sysClr val="windowText" lastClr="000000"/>
                </a:solidFill>
                <a:cs typeface="Calibri"/>
              </a:rPr>
              <a:t>должен</a:t>
            </a:r>
            <a:r>
              <a:rPr sz="3200" kern="0" spc="-11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3200" kern="0" dirty="0">
                <a:solidFill>
                  <a:sysClr val="windowText" lastClr="000000"/>
                </a:solidFill>
                <a:cs typeface="Calibri"/>
              </a:rPr>
              <a:t>быть</a:t>
            </a:r>
            <a:r>
              <a:rPr sz="3200" kern="0" spc="-11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3200" kern="0" spc="-10" dirty="0">
                <a:solidFill>
                  <a:sysClr val="windowText" lastClr="000000"/>
                </a:solidFill>
                <a:cs typeface="Calibri"/>
              </a:rPr>
              <a:t>последовательным</a:t>
            </a:r>
            <a:r>
              <a:rPr sz="3200" kern="0" spc="-12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3200" kern="0" spc="-50" dirty="0">
                <a:solidFill>
                  <a:sysClr val="windowText" lastClr="000000"/>
                </a:solidFill>
                <a:cs typeface="Calibri"/>
              </a:rPr>
              <a:t>и </a:t>
            </a:r>
            <a:r>
              <a:rPr sz="3200" kern="0" spc="-10" dirty="0">
                <a:solidFill>
                  <a:sysClr val="windowText" lastClr="000000"/>
                </a:solidFill>
                <a:cs typeface="Calibri"/>
              </a:rPr>
              <a:t>логичным.</a:t>
            </a:r>
            <a:endParaRPr sz="3200" kern="0">
              <a:solidFill>
                <a:sysClr val="windowText" lastClr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62901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28725">
              <a:lnSpc>
                <a:spcPct val="100000"/>
              </a:lnSpc>
              <a:spcBef>
                <a:spcPts val="95"/>
              </a:spcBef>
            </a:pPr>
            <a:r>
              <a:rPr dirty="0"/>
              <a:t>Задание</a:t>
            </a:r>
            <a:r>
              <a:rPr spc="-85" dirty="0"/>
              <a:t> </a:t>
            </a:r>
            <a:r>
              <a:rPr dirty="0"/>
              <a:t>4:</a:t>
            </a:r>
            <a:r>
              <a:rPr spc="-80" dirty="0"/>
              <a:t> </a:t>
            </a:r>
            <a:r>
              <a:rPr spc="-10" dirty="0"/>
              <a:t>диалог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dirty="0"/>
              <a:t>Напоследок</a:t>
            </a:r>
            <a:r>
              <a:rPr spc="-60" dirty="0"/>
              <a:t> </a:t>
            </a:r>
            <a:r>
              <a:rPr dirty="0"/>
              <a:t>остается</a:t>
            </a:r>
            <a:r>
              <a:rPr spc="-95" dirty="0"/>
              <a:t> </a:t>
            </a:r>
            <a:r>
              <a:rPr dirty="0"/>
              <a:t>одно</a:t>
            </a:r>
            <a:r>
              <a:rPr spc="-70" dirty="0"/>
              <a:t> </a:t>
            </a:r>
            <a:r>
              <a:rPr dirty="0"/>
              <a:t>-</a:t>
            </a:r>
            <a:r>
              <a:rPr spc="-60" dirty="0"/>
              <a:t> </a:t>
            </a:r>
            <a:r>
              <a:rPr dirty="0"/>
              <a:t>ответить</a:t>
            </a:r>
            <a:r>
              <a:rPr spc="-85" dirty="0"/>
              <a:t> </a:t>
            </a:r>
            <a:r>
              <a:rPr dirty="0"/>
              <a:t>на</a:t>
            </a:r>
            <a:r>
              <a:rPr spc="-50" dirty="0"/>
              <a:t> 3 </a:t>
            </a:r>
            <a:r>
              <a:rPr dirty="0"/>
              <a:t>вопроса,</a:t>
            </a:r>
            <a:r>
              <a:rPr spc="-90" dirty="0"/>
              <a:t> </a:t>
            </a:r>
            <a:r>
              <a:rPr dirty="0"/>
              <a:t>которые</a:t>
            </a:r>
            <a:r>
              <a:rPr spc="-75" dirty="0"/>
              <a:t> </a:t>
            </a:r>
            <a:r>
              <a:rPr spc="-10" dirty="0"/>
              <a:t>заготовлены</a:t>
            </a:r>
            <a:r>
              <a:rPr spc="-80" dirty="0"/>
              <a:t> </a:t>
            </a:r>
            <a:r>
              <a:rPr spc="-50" dirty="0"/>
              <a:t>у </a:t>
            </a:r>
            <a:r>
              <a:rPr dirty="0"/>
              <a:t>экзаменатора</a:t>
            </a:r>
            <a:r>
              <a:rPr spc="-90" dirty="0"/>
              <a:t> </a:t>
            </a:r>
            <a:r>
              <a:rPr dirty="0"/>
              <a:t>по</a:t>
            </a:r>
            <a:r>
              <a:rPr spc="-85" dirty="0"/>
              <a:t> </a:t>
            </a:r>
            <a:r>
              <a:rPr dirty="0"/>
              <a:t>каждой</a:t>
            </a:r>
            <a:r>
              <a:rPr spc="-65" dirty="0"/>
              <a:t> </a:t>
            </a:r>
            <a:r>
              <a:rPr dirty="0"/>
              <a:t>из</a:t>
            </a:r>
            <a:r>
              <a:rPr spc="-70" dirty="0"/>
              <a:t> </a:t>
            </a:r>
            <a:r>
              <a:rPr dirty="0"/>
              <a:t>тем</a:t>
            </a:r>
            <a:r>
              <a:rPr spc="-80" dirty="0"/>
              <a:t> </a:t>
            </a:r>
            <a:r>
              <a:rPr spc="-10" dirty="0"/>
              <a:t>монолога.</a:t>
            </a:r>
          </a:p>
        </p:txBody>
      </p:sp>
    </p:spTree>
    <p:extLst>
      <p:ext uri="{BB962C8B-B14F-4D97-AF65-F5344CB8AC3E}">
        <p14:creationId xmlns:p14="http://schemas.microsoft.com/office/powerpoint/2010/main" val="21639379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2744" y="0"/>
            <a:ext cx="50369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1575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77590" y="461899"/>
            <a:ext cx="19875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ВАЖНО!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185417"/>
            <a:ext cx="7854950" cy="512889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5600" marR="5080" indent="-343535">
              <a:lnSpc>
                <a:spcPts val="2920"/>
              </a:lnSpc>
              <a:spcBef>
                <a:spcPts val="459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Проверяющие</a:t>
            </a:r>
            <a:r>
              <a:rPr sz="2700" kern="0" spc="-14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хотят</a:t>
            </a:r>
            <a:r>
              <a:rPr sz="2700" kern="0" spc="-9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увидеть,</a:t>
            </a:r>
            <a:r>
              <a:rPr sz="2700" kern="0" spc="-12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spc="-10" dirty="0">
                <a:solidFill>
                  <a:sysClr val="windowText" lastClr="000000"/>
                </a:solidFill>
                <a:cs typeface="Calibri"/>
              </a:rPr>
              <a:t>насколько</a:t>
            </a:r>
            <a:r>
              <a:rPr sz="2700" kern="0" spc="-13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хорошо</a:t>
            </a:r>
            <a:r>
              <a:rPr sz="2700" kern="0" spc="-10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spc="-25" dirty="0">
                <a:solidFill>
                  <a:sysClr val="windowText" lastClr="000000"/>
                </a:solidFill>
                <a:cs typeface="Calibri"/>
              </a:rPr>
              <a:t>вы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умеете</a:t>
            </a:r>
            <a:r>
              <a:rPr sz="2700" kern="0" spc="-8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spc="-10" dirty="0">
                <a:solidFill>
                  <a:sysClr val="windowText" lastClr="000000"/>
                </a:solidFill>
                <a:cs typeface="Calibri"/>
              </a:rPr>
              <a:t>размышлять.</a:t>
            </a:r>
            <a:endParaRPr sz="2700" kern="0">
              <a:solidFill>
                <a:sysClr val="windowText" lastClr="000000"/>
              </a:solidFill>
              <a:cs typeface="Calibri"/>
            </a:endParaRPr>
          </a:p>
          <a:p>
            <a:pPr marL="355600" indent="-342900">
              <a:lnSpc>
                <a:spcPts val="3080"/>
              </a:lnSpc>
              <a:spcBef>
                <a:spcPts val="280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При</a:t>
            </a:r>
            <a:r>
              <a:rPr sz="2700" kern="0" spc="-4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этом</a:t>
            </a:r>
            <a:r>
              <a:rPr sz="2700" kern="0" spc="-2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вопросов</a:t>
            </a:r>
            <a:r>
              <a:rPr sz="2700" kern="0" spc="-5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знать</a:t>
            </a:r>
            <a:r>
              <a:rPr sz="2700" kern="0" spc="-4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вы</a:t>
            </a:r>
            <a:r>
              <a:rPr sz="2700" kern="0" spc="-3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не</a:t>
            </a:r>
            <a:r>
              <a:rPr sz="2700" kern="0" spc="-4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spc="-20" dirty="0">
                <a:solidFill>
                  <a:sysClr val="windowText" lastClr="000000"/>
                </a:solidFill>
                <a:cs typeface="Calibri"/>
              </a:rPr>
              <a:t>будете,</a:t>
            </a:r>
            <a:r>
              <a:rPr sz="2700" kern="0" spc="-3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да</a:t>
            </a:r>
            <a:r>
              <a:rPr sz="2700" kern="0" spc="-4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spc="-50" dirty="0">
                <a:solidFill>
                  <a:sysClr val="windowText" lastClr="000000"/>
                </a:solidFill>
                <a:cs typeface="Calibri"/>
              </a:rPr>
              <a:t>и</a:t>
            </a:r>
            <a:endParaRPr sz="2700" kern="0">
              <a:solidFill>
                <a:sysClr val="windowText" lastClr="000000"/>
              </a:solidFill>
              <a:cs typeface="Calibri"/>
            </a:endParaRPr>
          </a:p>
          <a:p>
            <a:pPr marL="355600" marR="93980">
              <a:lnSpc>
                <a:spcPts val="2920"/>
              </a:lnSpc>
              <a:spcBef>
                <a:spcPts val="200"/>
              </a:spcBef>
            </a:pP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времени</a:t>
            </a:r>
            <a:r>
              <a:rPr sz="2700" kern="0" spc="-7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на</a:t>
            </a:r>
            <a:r>
              <a:rPr sz="2700" kern="0" spc="-4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spc="-10" dirty="0">
                <a:solidFill>
                  <a:sysClr val="windowText" lastClr="000000"/>
                </a:solidFill>
                <a:cs typeface="Calibri"/>
              </a:rPr>
              <a:t>подготовку</a:t>
            </a:r>
            <a:r>
              <a:rPr sz="2700" kern="0" spc="-3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не</a:t>
            </a:r>
            <a:r>
              <a:rPr sz="2700" kern="0" spc="-4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дадут</a:t>
            </a:r>
            <a:r>
              <a:rPr sz="2700" kern="0" spc="-3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-</a:t>
            </a:r>
            <a:r>
              <a:rPr sz="2700" kern="0" spc="-3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spc="-10" dirty="0">
                <a:solidFill>
                  <a:sysClr val="windowText" lastClr="000000"/>
                </a:solidFill>
                <a:cs typeface="Calibri"/>
              </a:rPr>
              <a:t>внимательно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слушайте,</a:t>
            </a:r>
            <a:r>
              <a:rPr sz="2700" kern="0" spc="-6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о</a:t>
            </a:r>
            <a:r>
              <a:rPr sz="2700" kern="0" spc="-3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чем</a:t>
            </a:r>
            <a:r>
              <a:rPr sz="2700" kern="0" spc="-3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вас</a:t>
            </a:r>
            <a:r>
              <a:rPr sz="2700" kern="0" spc="-5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spc="-10" dirty="0">
                <a:solidFill>
                  <a:sysClr val="windowText" lastClr="000000"/>
                </a:solidFill>
                <a:cs typeface="Calibri"/>
              </a:rPr>
              <a:t>спрашивают.</a:t>
            </a:r>
            <a:r>
              <a:rPr sz="2700" kern="0" spc="-5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А</a:t>
            </a:r>
            <a:r>
              <a:rPr sz="2700" kern="0" spc="-3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затем</a:t>
            </a:r>
            <a:r>
              <a:rPr sz="2700" kern="0" spc="-4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дайте</a:t>
            </a:r>
            <a:r>
              <a:rPr sz="2700" kern="0" spc="-3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spc="-25" dirty="0">
                <a:solidFill>
                  <a:sysClr val="windowText" lastClr="000000"/>
                </a:solidFill>
                <a:cs typeface="Calibri"/>
              </a:rPr>
              <a:t>на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каждый</a:t>
            </a:r>
            <a:r>
              <a:rPr sz="2700" kern="0" spc="-3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из</a:t>
            </a:r>
            <a:r>
              <a:rPr sz="2700" kern="0" spc="-3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вопросов</a:t>
            </a:r>
            <a:r>
              <a:rPr sz="2700" kern="0" spc="-6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развернутый</a:t>
            </a:r>
            <a:r>
              <a:rPr sz="2700" kern="0" spc="-6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spc="-10" dirty="0">
                <a:solidFill>
                  <a:sysClr val="windowText" lastClr="000000"/>
                </a:solidFill>
                <a:cs typeface="Calibri"/>
              </a:rPr>
              <a:t>ответ.</a:t>
            </a:r>
            <a:endParaRPr sz="2700" kern="0">
              <a:solidFill>
                <a:sysClr val="windowText" lastClr="000000"/>
              </a:solidFill>
              <a:cs typeface="Calibri"/>
            </a:endParaRPr>
          </a:p>
          <a:p>
            <a:pPr marL="355600" marR="239395" indent="-343535">
              <a:lnSpc>
                <a:spcPts val="2920"/>
              </a:lnSpc>
              <a:spcBef>
                <a:spcPts val="640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В</a:t>
            </a:r>
            <a:r>
              <a:rPr sz="2700" kern="0" spc="-5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общем,</a:t>
            </a:r>
            <a:r>
              <a:rPr sz="2700" kern="0" spc="-6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это</a:t>
            </a:r>
            <a:r>
              <a:rPr sz="2700" kern="0" spc="-3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своего</a:t>
            </a:r>
            <a:r>
              <a:rPr sz="2700" kern="0" spc="-6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рода</a:t>
            </a:r>
            <a:r>
              <a:rPr sz="2700" kern="0" spc="-6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ваше</a:t>
            </a:r>
            <a:r>
              <a:rPr sz="2700" kern="0" spc="-6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первое</a:t>
            </a:r>
            <a:r>
              <a:rPr sz="2700" kern="0" spc="-8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spc="-10" dirty="0">
                <a:solidFill>
                  <a:sysClr val="windowText" lastClr="000000"/>
                </a:solidFill>
                <a:cs typeface="Calibri"/>
              </a:rPr>
              <a:t>интервью,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которое</a:t>
            </a:r>
            <a:r>
              <a:rPr sz="2700" kern="0" spc="-9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spc="-20" dirty="0">
                <a:solidFill>
                  <a:sysClr val="windowText" lastClr="000000"/>
                </a:solidFill>
                <a:cs typeface="Calibri"/>
              </a:rPr>
              <a:t>будет</a:t>
            </a:r>
            <a:r>
              <a:rPr sz="2700" kern="0" spc="-7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идти</a:t>
            </a:r>
            <a:r>
              <a:rPr sz="2700" kern="0" spc="-7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около</a:t>
            </a:r>
            <a:r>
              <a:rPr sz="2700" kern="0" spc="-9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rgbClr val="C00000"/>
                </a:solidFill>
                <a:cs typeface="Calibri"/>
              </a:rPr>
              <a:t>3</a:t>
            </a:r>
            <a:r>
              <a:rPr sz="2700" kern="0" spc="-90" dirty="0">
                <a:solidFill>
                  <a:srgbClr val="C00000"/>
                </a:solidFill>
                <a:cs typeface="Calibri"/>
              </a:rPr>
              <a:t> </a:t>
            </a:r>
            <a:r>
              <a:rPr sz="2700" kern="0" spc="-10" dirty="0">
                <a:solidFill>
                  <a:srgbClr val="C00000"/>
                </a:solidFill>
                <a:cs typeface="Calibri"/>
              </a:rPr>
              <a:t>минут.</a:t>
            </a:r>
            <a:endParaRPr sz="2700" kern="0">
              <a:solidFill>
                <a:sysClr val="windowText" lastClr="000000"/>
              </a:solidFill>
              <a:cs typeface="Calibri"/>
            </a:endParaRPr>
          </a:p>
          <a:p>
            <a:pPr>
              <a:spcBef>
                <a:spcPts val="220"/>
              </a:spcBef>
              <a:buFont typeface="Microsoft Sans Serif"/>
              <a:buChar char="•"/>
            </a:pPr>
            <a:endParaRPr sz="2700" kern="0">
              <a:solidFill>
                <a:sysClr val="windowText" lastClr="000000"/>
              </a:solidFill>
              <a:cs typeface="Calibri"/>
            </a:endParaRPr>
          </a:p>
          <a:p>
            <a:pPr marL="355600" marR="99060" indent="-343535">
              <a:lnSpc>
                <a:spcPct val="90000"/>
              </a:lnSpc>
              <a:buFont typeface="Microsoft Sans Serif"/>
              <a:buChar char="•"/>
              <a:tabLst>
                <a:tab pos="355600" algn="l"/>
              </a:tabLst>
            </a:pP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Правила</a:t>
            </a:r>
            <a:r>
              <a:rPr sz="2700" kern="0" spc="-7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здесь</a:t>
            </a:r>
            <a:r>
              <a:rPr sz="2700" kern="0" spc="-7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все</a:t>
            </a:r>
            <a:r>
              <a:rPr sz="2700" kern="0" spc="-5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те</a:t>
            </a:r>
            <a:r>
              <a:rPr sz="2700" kern="0" spc="-4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же:</a:t>
            </a:r>
            <a:r>
              <a:rPr sz="2700" kern="0" spc="-4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следите</a:t>
            </a:r>
            <a:r>
              <a:rPr sz="2700" kern="0" spc="-5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за</a:t>
            </a:r>
            <a:r>
              <a:rPr sz="2700" kern="0" spc="-5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spc="-10" dirty="0">
                <a:solidFill>
                  <a:sysClr val="windowText" lastClr="000000"/>
                </a:solidFill>
                <a:cs typeface="Calibri"/>
              </a:rPr>
              <a:t>грамотностью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своей</a:t>
            </a:r>
            <a:r>
              <a:rPr sz="2700" kern="0" spc="-3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речи,</a:t>
            </a:r>
            <a:r>
              <a:rPr sz="2700" kern="0" spc="-10" dirty="0">
                <a:solidFill>
                  <a:sysClr val="windowText" lastClr="000000"/>
                </a:solidFill>
                <a:cs typeface="Calibri"/>
              </a:rPr>
              <a:t> последовательностью</a:t>
            </a:r>
            <a:r>
              <a:rPr sz="2700" kern="0" spc="-4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и</a:t>
            </a:r>
            <a:r>
              <a:rPr sz="2700" kern="0" spc="-10" dirty="0">
                <a:solidFill>
                  <a:sysClr val="windowText" lastClr="000000"/>
                </a:solidFill>
                <a:cs typeface="Calibri"/>
              </a:rPr>
              <a:t> логичностью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мыслей.</a:t>
            </a:r>
            <a:r>
              <a:rPr sz="2700" kern="0" spc="-6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spc="-70" dirty="0">
                <a:solidFill>
                  <a:sysClr val="windowText" lastClr="000000"/>
                </a:solidFill>
                <a:cs typeface="Calibri"/>
              </a:rPr>
              <a:t>Тогда</a:t>
            </a:r>
            <a:r>
              <a:rPr sz="2700" kern="0" spc="-7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заветный</a:t>
            </a:r>
            <a:r>
              <a:rPr sz="2700" kern="0" spc="-6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"зачет"</a:t>
            </a:r>
            <a:r>
              <a:rPr sz="2700" kern="0" spc="-6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dirty="0">
                <a:solidFill>
                  <a:sysClr val="windowText" lastClr="000000"/>
                </a:solidFill>
                <a:cs typeface="Calibri"/>
              </a:rPr>
              <a:t>точно</a:t>
            </a:r>
            <a:r>
              <a:rPr sz="2700" kern="0" spc="-4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spc="-20" dirty="0">
                <a:solidFill>
                  <a:sysClr val="windowText" lastClr="000000"/>
                </a:solidFill>
                <a:cs typeface="Calibri"/>
              </a:rPr>
              <a:t>будет</a:t>
            </a:r>
            <a:r>
              <a:rPr sz="2700" kern="0" spc="-6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2700" kern="0" spc="-50" dirty="0">
                <a:solidFill>
                  <a:sysClr val="windowText" lastClr="000000"/>
                </a:solidFill>
                <a:cs typeface="Calibri"/>
              </a:rPr>
              <a:t>в</a:t>
            </a:r>
            <a:endParaRPr sz="2700" kern="0">
              <a:solidFill>
                <a:sysClr val="windowText" lastClr="000000"/>
              </a:solidFill>
              <a:cs typeface="Calibri"/>
            </a:endParaRPr>
          </a:p>
          <a:p>
            <a:pPr marL="355600">
              <a:lnSpc>
                <a:spcPts val="2915"/>
              </a:lnSpc>
            </a:pPr>
            <a:r>
              <a:rPr sz="2700" kern="0" spc="-10" dirty="0">
                <a:solidFill>
                  <a:sysClr val="windowText" lastClr="000000"/>
                </a:solidFill>
                <a:cs typeface="Calibri"/>
              </a:rPr>
              <a:t>кармане!</a:t>
            </a:r>
            <a:endParaRPr sz="2700" kern="0">
              <a:solidFill>
                <a:sysClr val="windowText" lastClr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23846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39825" y="382650"/>
            <a:ext cx="7315200" cy="581025"/>
          </a:xfrm>
          <a:prstGeom prst="rect">
            <a:avLst/>
          </a:prstGeom>
          <a:solidFill>
            <a:srgbClr val="003366"/>
          </a:solidFill>
        </p:spPr>
        <p:txBody>
          <a:bodyPr vert="horz" wrap="square" lIns="0" tIns="34925" rIns="0" bIns="0" rtlCol="0">
            <a:spAutoFit/>
          </a:bodyPr>
          <a:lstStyle/>
          <a:p>
            <a:pPr marL="105410" algn="ctr">
              <a:lnSpc>
                <a:spcPct val="100000"/>
              </a:lnSpc>
              <a:spcBef>
                <a:spcPts val="275"/>
              </a:spcBef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Задание</a:t>
            </a:r>
            <a:r>
              <a:rPr sz="3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4.</a:t>
            </a:r>
            <a:r>
              <a:rPr sz="3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Диалог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55457" y="6657028"/>
            <a:ext cx="120840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www.company.com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94891" y="1337005"/>
            <a:ext cx="7768971" cy="40690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6034" indent="77470">
              <a:spcBef>
                <a:spcPts val="105"/>
              </a:spcBef>
            </a:pPr>
            <a:r>
              <a:rPr sz="26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Тема,</a:t>
            </a:r>
            <a:r>
              <a:rPr sz="26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25" dirty="0">
                <a:solidFill>
                  <a:srgbClr val="173883"/>
                </a:solidFill>
                <a:latin typeface="Microsoft Sans Serif"/>
                <a:cs typeface="Microsoft Sans Serif"/>
              </a:rPr>
              <a:t>которая</a:t>
            </a:r>
            <a:r>
              <a:rPr sz="2600" spc="1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10" dirty="0">
                <a:solidFill>
                  <a:srgbClr val="173883"/>
                </a:solidFill>
                <a:latin typeface="Microsoft Sans Serif"/>
                <a:cs typeface="Microsoft Sans Serif"/>
              </a:rPr>
              <a:t>была</a:t>
            </a:r>
            <a:r>
              <a:rPr sz="2600" spc="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73883"/>
                </a:solidFill>
                <a:latin typeface="Microsoft Sans Serif"/>
                <a:cs typeface="Microsoft Sans Serif"/>
              </a:rPr>
              <a:t>выбрана</a:t>
            </a:r>
            <a:r>
              <a:rPr sz="2600" spc="3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25" dirty="0">
                <a:solidFill>
                  <a:srgbClr val="173883"/>
                </a:solidFill>
                <a:latin typeface="Microsoft Sans Serif"/>
                <a:cs typeface="Microsoft Sans Serif"/>
              </a:rPr>
              <a:t>участником </a:t>
            </a:r>
            <a:r>
              <a:rPr sz="26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73883"/>
                </a:solidFill>
                <a:latin typeface="Microsoft Sans Serif"/>
                <a:cs typeface="Microsoft Sans Serif"/>
              </a:rPr>
              <a:t>собеседования</a:t>
            </a:r>
            <a:r>
              <a:rPr sz="26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73883"/>
                </a:solidFill>
                <a:latin typeface="Microsoft Sans Serif"/>
                <a:cs typeface="Microsoft Sans Serif"/>
              </a:rPr>
              <a:t>в</a:t>
            </a:r>
            <a:r>
              <a:rPr sz="2600" spc="2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задании</a:t>
            </a:r>
            <a:r>
              <a:rPr sz="26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73883"/>
                </a:solidFill>
                <a:latin typeface="Microsoft Sans Serif"/>
                <a:cs typeface="Microsoft Sans Serif"/>
              </a:rPr>
              <a:t>3</a:t>
            </a:r>
            <a:r>
              <a:rPr sz="2600" spc="2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73883"/>
                </a:solidFill>
                <a:latin typeface="Microsoft Sans Serif"/>
                <a:cs typeface="Microsoft Sans Serif"/>
              </a:rPr>
              <a:t>и</a:t>
            </a:r>
            <a:r>
              <a:rPr sz="2600" spc="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использована</a:t>
            </a:r>
            <a:r>
              <a:rPr sz="2600" dirty="0">
                <a:solidFill>
                  <a:srgbClr val="173883"/>
                </a:solidFill>
                <a:latin typeface="Microsoft Sans Serif"/>
                <a:cs typeface="Microsoft Sans Serif"/>
              </a:rPr>
              <a:t> в </a:t>
            </a:r>
            <a:r>
              <a:rPr sz="2600" spc="-67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монологе,</a:t>
            </a:r>
            <a:r>
              <a:rPr sz="2600" spc="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73883"/>
                </a:solidFill>
                <a:latin typeface="Microsoft Sans Serif"/>
                <a:cs typeface="Microsoft Sans Serif"/>
              </a:rPr>
              <a:t>будет</a:t>
            </a:r>
            <a:r>
              <a:rPr sz="26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продолжена</a:t>
            </a:r>
            <a:r>
              <a:rPr sz="26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73883"/>
                </a:solidFill>
                <a:latin typeface="Microsoft Sans Serif"/>
                <a:cs typeface="Microsoft Sans Serif"/>
              </a:rPr>
              <a:t>и</a:t>
            </a:r>
            <a:r>
              <a:rPr sz="2600" spc="3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73883"/>
                </a:solidFill>
                <a:latin typeface="Microsoft Sans Serif"/>
                <a:cs typeface="Microsoft Sans Serif"/>
              </a:rPr>
              <a:t>в</a:t>
            </a:r>
            <a:r>
              <a:rPr sz="2600" spc="2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задании</a:t>
            </a:r>
            <a:r>
              <a:rPr sz="26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4.</a:t>
            </a:r>
            <a:endParaRPr sz="2600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2700" marR="5080" indent="25400">
              <a:spcBef>
                <a:spcPts val="625"/>
              </a:spcBef>
            </a:pPr>
            <a:r>
              <a:rPr sz="26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При</a:t>
            </a:r>
            <a:r>
              <a:rPr sz="26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выполнении</a:t>
            </a:r>
            <a:r>
              <a:rPr sz="2600" spc="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задания</a:t>
            </a:r>
            <a:r>
              <a:rPr sz="26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73883"/>
                </a:solidFill>
                <a:latin typeface="Microsoft Sans Serif"/>
                <a:cs typeface="Microsoft Sans Serif"/>
              </a:rPr>
              <a:t>4</a:t>
            </a:r>
            <a:r>
              <a:rPr sz="2600" spc="4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проверяется </a:t>
            </a:r>
            <a:r>
              <a:rPr sz="260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умение</a:t>
            </a:r>
            <a:r>
              <a:rPr sz="2600" spc="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девятиклассников</a:t>
            </a:r>
            <a:r>
              <a:rPr sz="26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принимать</a:t>
            </a:r>
            <a:r>
              <a:rPr sz="26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 участие </a:t>
            </a:r>
            <a:r>
              <a:rPr sz="2600" spc="-67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73883"/>
                </a:solidFill>
                <a:latin typeface="Microsoft Sans Serif"/>
                <a:cs typeface="Microsoft Sans Serif"/>
              </a:rPr>
              <a:t>в</a:t>
            </a:r>
            <a:r>
              <a:rPr sz="26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73883"/>
                </a:solidFill>
                <a:latin typeface="Microsoft Sans Serif"/>
                <a:cs typeface="Microsoft Sans Serif"/>
              </a:rPr>
              <a:t>диалоге.</a:t>
            </a:r>
            <a:r>
              <a:rPr sz="26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 Они</a:t>
            </a:r>
            <a:r>
              <a:rPr sz="26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должны</a:t>
            </a:r>
            <a:r>
              <a:rPr sz="2600" dirty="0">
                <a:solidFill>
                  <a:srgbClr val="173883"/>
                </a:solidFill>
                <a:latin typeface="Microsoft Sans Serif"/>
                <a:cs typeface="Microsoft Sans Serif"/>
              </a:rPr>
              <a:t> ориентироваться</a:t>
            </a:r>
            <a:r>
              <a:rPr sz="26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73883"/>
                </a:solidFill>
                <a:latin typeface="Microsoft Sans Serif"/>
                <a:cs typeface="Microsoft Sans Serif"/>
              </a:rPr>
              <a:t>в </a:t>
            </a:r>
            <a:r>
              <a:rPr sz="26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 условиях</a:t>
            </a:r>
            <a:r>
              <a:rPr sz="26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общения,</a:t>
            </a:r>
            <a:r>
              <a:rPr sz="2600" spc="1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73883"/>
                </a:solidFill>
                <a:latin typeface="Microsoft Sans Serif"/>
                <a:cs typeface="Microsoft Sans Serif"/>
              </a:rPr>
              <a:t>наладить </a:t>
            </a:r>
            <a:r>
              <a:rPr sz="2600" spc="-50" dirty="0">
                <a:solidFill>
                  <a:srgbClr val="173883"/>
                </a:solidFill>
                <a:latin typeface="Microsoft Sans Serif"/>
                <a:cs typeface="Microsoft Sans Serif"/>
              </a:rPr>
              <a:t>контакт</a:t>
            </a:r>
            <a:r>
              <a:rPr sz="2600" spc="2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73883"/>
                </a:solidFill>
                <a:latin typeface="Microsoft Sans Serif"/>
                <a:cs typeface="Microsoft Sans Serif"/>
              </a:rPr>
              <a:t>и </a:t>
            </a:r>
            <a:r>
              <a:rPr sz="26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эмоциональную</a:t>
            </a:r>
            <a:r>
              <a:rPr sz="26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связь</a:t>
            </a:r>
            <a:r>
              <a:rPr sz="26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73883"/>
                </a:solidFill>
                <a:latin typeface="Microsoft Sans Serif"/>
                <a:cs typeface="Microsoft Sans Serif"/>
              </a:rPr>
              <a:t>с</a:t>
            </a:r>
            <a:r>
              <a:rPr sz="2600" spc="2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собеседником,</a:t>
            </a:r>
            <a:endParaRPr sz="2600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2700" marR="581025">
              <a:spcBef>
                <a:spcPts val="5"/>
              </a:spcBef>
            </a:pPr>
            <a:r>
              <a:rPr sz="26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соблюсти</a:t>
            </a:r>
            <a:r>
              <a:rPr sz="26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нормы</a:t>
            </a:r>
            <a:r>
              <a:rPr sz="2600" spc="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вежливости</a:t>
            </a:r>
            <a:r>
              <a:rPr sz="26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73883"/>
                </a:solidFill>
                <a:latin typeface="Microsoft Sans Serif"/>
                <a:cs typeface="Microsoft Sans Serif"/>
              </a:rPr>
              <a:t>и</a:t>
            </a:r>
            <a:r>
              <a:rPr sz="2600" spc="3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речевого </a:t>
            </a:r>
            <a:r>
              <a:rPr sz="26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25" dirty="0">
                <a:solidFill>
                  <a:srgbClr val="173883"/>
                </a:solidFill>
                <a:latin typeface="Microsoft Sans Serif"/>
                <a:cs typeface="Microsoft Sans Serif"/>
              </a:rPr>
              <a:t>этикета</a:t>
            </a:r>
            <a:r>
              <a:rPr sz="2600" dirty="0">
                <a:solidFill>
                  <a:srgbClr val="173883"/>
                </a:solidFill>
                <a:latin typeface="Microsoft Sans Serif"/>
                <a:cs typeface="Microsoft Sans Serif"/>
              </a:rPr>
              <a:t> и</a:t>
            </a:r>
            <a:r>
              <a:rPr sz="2600" spc="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73883"/>
                </a:solidFill>
                <a:latin typeface="Microsoft Sans Serif"/>
                <a:cs typeface="Microsoft Sans Serif"/>
              </a:rPr>
              <a:t>полно</a:t>
            </a:r>
            <a:r>
              <a:rPr sz="2600" spc="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ответить</a:t>
            </a:r>
            <a:r>
              <a:rPr sz="26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на</a:t>
            </a:r>
            <a:r>
              <a:rPr sz="2600" spc="2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все</a:t>
            </a:r>
            <a:r>
              <a:rPr sz="26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вопросы.</a:t>
            </a:r>
            <a:endParaRPr sz="2600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5334415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06475" y="409575"/>
            <a:ext cx="7927975" cy="527709"/>
          </a:xfrm>
          <a:prstGeom prst="rect">
            <a:avLst/>
          </a:prstGeom>
          <a:solidFill>
            <a:srgbClr val="003366"/>
          </a:solidFill>
        </p:spPr>
        <p:txBody>
          <a:bodyPr vert="horz" wrap="square" lIns="0" tIns="34925" rIns="0" bIns="0" rtlCol="0">
            <a:spAutoFit/>
          </a:bodyPr>
          <a:lstStyle/>
          <a:p>
            <a:pPr marL="337185">
              <a:lnSpc>
                <a:spcPct val="100000"/>
              </a:lnSpc>
              <a:spcBef>
                <a:spcPts val="275"/>
              </a:spcBef>
            </a:pPr>
            <a:r>
              <a:rPr sz="3200" b="1" dirty="0" err="1">
                <a:solidFill>
                  <a:srgbClr val="FFFFFF"/>
                </a:solidFill>
                <a:latin typeface="Arial"/>
                <a:cs typeface="Arial"/>
              </a:rPr>
              <a:t>Изменения</a:t>
            </a:r>
            <a:r>
              <a:rPr sz="32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3200" b="1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2023</a:t>
            </a:r>
            <a:r>
              <a:rPr sz="3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3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24</a:t>
            </a:r>
            <a:r>
              <a:rPr sz="3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 err="1">
                <a:solidFill>
                  <a:srgbClr val="FFFFFF"/>
                </a:solidFill>
                <a:latin typeface="Arial"/>
                <a:cs typeface="Arial"/>
              </a:rPr>
              <a:t>учебно</a:t>
            </a:r>
            <a:r>
              <a:rPr lang="ru-RU" sz="3200" b="1" spc="-5" dirty="0" err="1">
                <a:solidFill>
                  <a:srgbClr val="FFFFFF"/>
                </a:solidFill>
                <a:latin typeface="Arial"/>
                <a:cs typeface="Arial"/>
              </a:rPr>
              <a:t>го</a:t>
            </a:r>
            <a:r>
              <a:rPr sz="3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 err="1">
                <a:solidFill>
                  <a:srgbClr val="FFFFFF"/>
                </a:solidFill>
                <a:latin typeface="Arial"/>
                <a:cs typeface="Arial"/>
              </a:rPr>
              <a:t>год</a:t>
            </a:r>
            <a:r>
              <a:rPr lang="ru-RU" sz="3200" b="1" spc="-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55457" y="6657028"/>
            <a:ext cx="120840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www.company.com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7789" y="1844824"/>
            <a:ext cx="8668326" cy="40697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>
              <a:spcBef>
                <a:spcPts val="95"/>
              </a:spcBef>
              <a:buClr>
                <a:srgbClr val="B4CCE1"/>
              </a:buClr>
              <a:buFontTx/>
              <a:buChar char="•"/>
              <a:tabLst>
                <a:tab pos="354965" algn="l"/>
                <a:tab pos="356235" algn="l"/>
                <a:tab pos="942340" algn="l"/>
                <a:tab pos="4176395" algn="l"/>
              </a:tabLst>
            </a:pPr>
            <a:r>
              <a:rPr sz="2800" spc="-50" dirty="0">
                <a:solidFill>
                  <a:srgbClr val="173883"/>
                </a:solidFill>
                <a:latin typeface="Microsoft Sans Serif"/>
                <a:cs typeface="Microsoft Sans Serif"/>
              </a:rPr>
              <a:t>За</a:t>
            </a:r>
            <a:r>
              <a:rPr sz="28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монолог</a:t>
            </a:r>
            <a:r>
              <a:rPr sz="2800" spc="5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и</a:t>
            </a:r>
            <a:r>
              <a:rPr sz="2800" spc="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диалог,</a:t>
            </a:r>
            <a:r>
              <a:rPr sz="2800" spc="4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120" dirty="0">
                <a:solidFill>
                  <a:srgbClr val="173883"/>
                </a:solidFill>
                <a:latin typeface="Microsoft Sans Serif"/>
                <a:cs typeface="Microsoft Sans Serif"/>
              </a:rPr>
              <a:t>как</a:t>
            </a:r>
            <a:r>
              <a:rPr sz="2800" spc="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и</a:t>
            </a:r>
            <a:r>
              <a:rPr sz="2800" spc="3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25" dirty="0">
                <a:solidFill>
                  <a:srgbClr val="173883"/>
                </a:solidFill>
                <a:latin typeface="Microsoft Sans Serif"/>
                <a:cs typeface="Microsoft Sans Serif"/>
              </a:rPr>
              <a:t>прежде,</a:t>
            </a:r>
            <a:r>
              <a:rPr sz="2800" spc="3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173883"/>
                </a:solidFill>
                <a:latin typeface="Microsoft Sans Serif"/>
                <a:cs typeface="Microsoft Sans Serif"/>
              </a:rPr>
              <a:t>дают </a:t>
            </a:r>
            <a:r>
              <a:rPr sz="2800" spc="-7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25" dirty="0">
                <a:solidFill>
                  <a:srgbClr val="173883"/>
                </a:solidFill>
                <a:latin typeface="Microsoft Sans Serif"/>
                <a:cs typeface="Microsoft Sans Serif"/>
              </a:rPr>
              <a:t>по	</a:t>
            </a:r>
            <a:r>
              <a:rPr sz="28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3</a:t>
            </a:r>
            <a:r>
              <a:rPr sz="28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и</a:t>
            </a:r>
            <a:r>
              <a:rPr sz="2800" spc="3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2</a:t>
            </a:r>
            <a:r>
              <a:rPr sz="2800" spc="3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10" dirty="0">
                <a:solidFill>
                  <a:srgbClr val="173883"/>
                </a:solidFill>
                <a:latin typeface="Microsoft Sans Serif"/>
                <a:cs typeface="Microsoft Sans Serif"/>
              </a:rPr>
              <a:t>балла</a:t>
            </a:r>
            <a:r>
              <a:rPr sz="2800" spc="4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соответственно.</a:t>
            </a:r>
            <a:r>
              <a:rPr sz="2800" spc="5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35" dirty="0">
                <a:solidFill>
                  <a:srgbClr val="173883"/>
                </a:solidFill>
                <a:latin typeface="Microsoft Sans Serif"/>
                <a:cs typeface="Microsoft Sans Serif"/>
              </a:rPr>
              <a:t>Однако </a:t>
            </a:r>
            <a:r>
              <a:rPr sz="2800" spc="-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по-новому</a:t>
            </a:r>
            <a:r>
              <a:rPr sz="2800" spc="6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оценивают	</a:t>
            </a:r>
            <a:r>
              <a:rPr sz="28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количество</a:t>
            </a:r>
            <a:r>
              <a:rPr sz="2800" spc="1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30" dirty="0">
                <a:solidFill>
                  <a:srgbClr val="173883"/>
                </a:solidFill>
                <a:latin typeface="Microsoft Sans Serif"/>
                <a:cs typeface="Microsoft Sans Serif"/>
              </a:rPr>
              <a:t>фраз: </a:t>
            </a:r>
            <a:r>
              <a:rPr sz="2800" spc="-7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10</a:t>
            </a:r>
            <a:r>
              <a:rPr sz="2800" spc="3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35" dirty="0">
                <a:solidFill>
                  <a:srgbClr val="173883"/>
                </a:solidFill>
                <a:latin typeface="Microsoft Sans Serif"/>
                <a:cs typeface="Microsoft Sans Serif"/>
              </a:rPr>
              <a:t>фраз</a:t>
            </a:r>
            <a:r>
              <a:rPr sz="2800" spc="4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-</a:t>
            </a:r>
            <a:r>
              <a:rPr sz="2800" spc="3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2</a:t>
            </a:r>
            <a:r>
              <a:rPr sz="28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балла,</a:t>
            </a:r>
            <a:r>
              <a:rPr sz="2800" spc="4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если</a:t>
            </a:r>
            <a:r>
              <a:rPr sz="2800" spc="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5-9</a:t>
            </a:r>
            <a:r>
              <a:rPr sz="2800" spc="4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-</a:t>
            </a:r>
            <a:r>
              <a:rPr sz="2800" spc="2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1</a:t>
            </a:r>
            <a:r>
              <a:rPr sz="28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10" dirty="0">
                <a:solidFill>
                  <a:srgbClr val="173883"/>
                </a:solidFill>
                <a:latin typeface="Microsoft Sans Serif"/>
                <a:cs typeface="Microsoft Sans Serif"/>
              </a:rPr>
              <a:t>балл,</a:t>
            </a:r>
            <a:r>
              <a:rPr sz="2800" spc="4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а </a:t>
            </a:r>
            <a:r>
              <a:rPr sz="280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если</a:t>
            </a:r>
            <a:r>
              <a:rPr sz="28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меньше</a:t>
            </a:r>
            <a:r>
              <a:rPr sz="2800" spc="5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-</a:t>
            </a:r>
            <a:r>
              <a:rPr sz="2800" spc="4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0.</a:t>
            </a:r>
            <a:endParaRPr sz="2800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355600" marR="784860" indent="-343535">
              <a:spcBef>
                <a:spcPts val="675"/>
              </a:spcBef>
              <a:buClr>
                <a:srgbClr val="B4CCE1"/>
              </a:buClr>
              <a:buFontTx/>
              <a:buChar char="•"/>
              <a:tabLst>
                <a:tab pos="354965" algn="l"/>
                <a:tab pos="356235" algn="l"/>
              </a:tabLst>
            </a:pPr>
            <a:r>
              <a:rPr sz="28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При</a:t>
            </a:r>
            <a:r>
              <a:rPr sz="2800" spc="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выполнении</a:t>
            </a:r>
            <a:r>
              <a:rPr sz="2800" spc="4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25" dirty="0">
                <a:solidFill>
                  <a:srgbClr val="173883"/>
                </a:solidFill>
                <a:latin typeface="Microsoft Sans Serif"/>
                <a:cs typeface="Microsoft Sans Serif"/>
              </a:rPr>
              <a:t>задания</a:t>
            </a:r>
            <a:r>
              <a:rPr sz="2800" spc="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4</a:t>
            </a:r>
            <a:r>
              <a:rPr sz="2800" spc="3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(диалог) </a:t>
            </a:r>
            <a:r>
              <a:rPr sz="2800" spc="-7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необходимо</a:t>
            </a:r>
            <a:r>
              <a:rPr sz="2800" spc="5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ответить</a:t>
            </a:r>
            <a:r>
              <a:rPr sz="2800" spc="5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на</a:t>
            </a:r>
            <a:r>
              <a:rPr sz="2800" spc="3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3</a:t>
            </a:r>
            <a:r>
              <a:rPr sz="28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вопроса.</a:t>
            </a:r>
            <a:endParaRPr sz="2800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355600" marR="55244" indent="-343535" algn="just">
              <a:spcBef>
                <a:spcPts val="675"/>
              </a:spcBef>
              <a:buClr>
                <a:srgbClr val="B4CCE1"/>
              </a:buClr>
              <a:buFontTx/>
              <a:buChar char="•"/>
              <a:tabLst>
                <a:tab pos="356235" algn="l"/>
              </a:tabLst>
            </a:pPr>
            <a:r>
              <a:rPr sz="28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Чтобы получить </a:t>
            </a:r>
            <a:r>
              <a:rPr sz="2800" spc="-30" dirty="0">
                <a:solidFill>
                  <a:srgbClr val="173883"/>
                </a:solidFill>
                <a:latin typeface="Microsoft Sans Serif"/>
                <a:cs typeface="Microsoft Sans Serif"/>
              </a:rPr>
              <a:t>максимальные </a:t>
            </a:r>
            <a:r>
              <a:rPr sz="28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2 </a:t>
            </a:r>
            <a:r>
              <a:rPr sz="2800" spc="10" dirty="0">
                <a:solidFill>
                  <a:srgbClr val="173883"/>
                </a:solidFill>
                <a:latin typeface="Microsoft Sans Serif"/>
                <a:cs typeface="Microsoft Sans Serif"/>
              </a:rPr>
              <a:t>балла, </a:t>
            </a:r>
            <a:r>
              <a:rPr sz="2800" spc="-7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необходимо </a:t>
            </a:r>
            <a:r>
              <a:rPr sz="28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дать</a:t>
            </a:r>
            <a:r>
              <a:rPr sz="280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развернутый </a:t>
            </a:r>
            <a:r>
              <a:rPr sz="28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ответ </a:t>
            </a:r>
            <a:r>
              <a:rPr sz="28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на </a:t>
            </a:r>
            <a:r>
              <a:rPr sz="2800" spc="-7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173883"/>
                </a:solidFill>
                <a:latin typeface="Microsoft Sans Serif"/>
                <a:cs typeface="Microsoft Sans Serif"/>
              </a:rPr>
              <a:t>эти</a:t>
            </a:r>
            <a:r>
              <a:rPr sz="28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3</a:t>
            </a:r>
            <a:r>
              <a:rPr sz="2800" spc="4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вопроса.</a:t>
            </a:r>
            <a:endParaRPr sz="2800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23269597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55800" y="344550"/>
            <a:ext cx="7315200" cy="581025"/>
          </a:xfrm>
          <a:prstGeom prst="rect">
            <a:avLst/>
          </a:prstGeom>
          <a:solidFill>
            <a:srgbClr val="003366"/>
          </a:solidFill>
        </p:spPr>
        <p:txBody>
          <a:bodyPr vert="horz" wrap="square" lIns="0" tIns="34925" rIns="0" bIns="0" rtlCol="0">
            <a:spAutoFit/>
          </a:bodyPr>
          <a:lstStyle/>
          <a:p>
            <a:pPr marL="105410" algn="ctr">
              <a:lnSpc>
                <a:spcPct val="100000"/>
              </a:lnSpc>
              <a:spcBef>
                <a:spcPts val="275"/>
              </a:spcBef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Задание</a:t>
            </a:r>
            <a:r>
              <a:rPr sz="3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4.</a:t>
            </a:r>
            <a:r>
              <a:rPr sz="3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Диалог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55457" y="6657028"/>
            <a:ext cx="120840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www.company.com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17396" y="1109852"/>
            <a:ext cx="7546466" cy="4564711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457200">
              <a:spcBef>
                <a:spcPts val="675"/>
              </a:spcBef>
            </a:pPr>
            <a:r>
              <a:rPr sz="2400" b="1" spc="-5" dirty="0">
                <a:solidFill>
                  <a:srgbClr val="173883"/>
                </a:solidFill>
                <a:latin typeface="Arial"/>
                <a:cs typeface="Arial"/>
              </a:rPr>
              <a:t>Рекомендации</a:t>
            </a:r>
            <a:r>
              <a:rPr sz="2400" b="1" spc="-2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73883"/>
                </a:solidFill>
                <a:latin typeface="Arial"/>
                <a:cs typeface="Arial"/>
              </a:rPr>
              <a:t>при</a:t>
            </a:r>
            <a:r>
              <a:rPr sz="2400" b="1" spc="-2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73883"/>
                </a:solidFill>
                <a:latin typeface="Arial"/>
                <a:cs typeface="Arial"/>
              </a:rPr>
              <a:t>проведении</a:t>
            </a:r>
            <a:r>
              <a:rPr sz="2400" b="1" spc="-1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173883"/>
                </a:solidFill>
                <a:latin typeface="Arial"/>
                <a:cs typeface="Arial"/>
              </a:rPr>
              <a:t>диалога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1033780">
              <a:spcBef>
                <a:spcPts val="575"/>
              </a:spcBef>
              <a:buFontTx/>
              <a:buAutoNum type="arabicPeriod"/>
              <a:tabLst>
                <a:tab pos="351790" algn="l"/>
              </a:tabLst>
            </a:pPr>
            <a:r>
              <a:rPr sz="2800" dirty="0">
                <a:solidFill>
                  <a:srgbClr val="173883"/>
                </a:solidFill>
                <a:latin typeface="Microsoft Sans Serif"/>
                <a:cs typeface="Microsoft Sans Serif"/>
              </a:rPr>
              <a:t>В</a:t>
            </a:r>
            <a:r>
              <a:rPr sz="2800" spc="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беседе</a:t>
            </a:r>
            <a:r>
              <a:rPr sz="28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продолжается</a:t>
            </a:r>
            <a:r>
              <a:rPr sz="2800" spc="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развитие</a:t>
            </a:r>
            <a:r>
              <a:rPr sz="2800" spc="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темы </a:t>
            </a:r>
            <a:r>
              <a:rPr sz="2800" spc="-62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монолога.</a:t>
            </a:r>
            <a:endParaRPr sz="2800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2700" marR="5080">
              <a:spcBef>
                <a:spcPts val="580"/>
              </a:spcBef>
              <a:buFontTx/>
              <a:buAutoNum type="arabicPeriod"/>
              <a:tabLst>
                <a:tab pos="351790" algn="l"/>
              </a:tabLst>
            </a:pPr>
            <a:r>
              <a:rPr sz="2800" spc="-35" dirty="0">
                <a:solidFill>
                  <a:srgbClr val="173883"/>
                </a:solidFill>
                <a:latin typeface="Microsoft Sans Serif"/>
                <a:cs typeface="Microsoft Sans Serif"/>
              </a:rPr>
              <a:t>Никогда</a:t>
            </a:r>
            <a:r>
              <a:rPr sz="2800" spc="2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не</a:t>
            </a:r>
            <a:r>
              <a:rPr sz="28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173883"/>
                </a:solidFill>
                <a:latin typeface="Microsoft Sans Serif"/>
                <a:cs typeface="Microsoft Sans Serif"/>
              </a:rPr>
              <a:t>следует</a:t>
            </a:r>
            <a:r>
              <a:rPr sz="2800" spc="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отвечать</a:t>
            </a:r>
            <a:r>
              <a:rPr sz="28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односложно</a:t>
            </a:r>
            <a:r>
              <a:rPr sz="2800" spc="5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630" dirty="0">
                <a:solidFill>
                  <a:srgbClr val="173883"/>
                </a:solidFill>
                <a:latin typeface="Microsoft Sans Serif"/>
                <a:cs typeface="Microsoft Sans Serif"/>
              </a:rPr>
              <a:t>–</a:t>
            </a:r>
            <a:r>
              <a:rPr sz="2800" spc="1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i="1" spc="5" dirty="0">
                <a:solidFill>
                  <a:srgbClr val="173883"/>
                </a:solidFill>
                <a:latin typeface="Arial"/>
                <a:cs typeface="Arial"/>
              </a:rPr>
              <a:t>да </a:t>
            </a:r>
            <a:r>
              <a:rPr sz="2800" i="1" spc="-65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800" spc="10" dirty="0">
                <a:solidFill>
                  <a:srgbClr val="173883"/>
                </a:solidFill>
                <a:latin typeface="Microsoft Sans Serif"/>
                <a:cs typeface="Microsoft Sans Serif"/>
              </a:rPr>
              <a:t>или</a:t>
            </a:r>
            <a:r>
              <a:rPr sz="28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i="1" spc="-5" dirty="0">
                <a:solidFill>
                  <a:srgbClr val="173883"/>
                </a:solidFill>
                <a:latin typeface="Arial"/>
                <a:cs typeface="Arial"/>
              </a:rPr>
              <a:t>нет</a:t>
            </a:r>
            <a:r>
              <a:rPr sz="28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.</a:t>
            </a:r>
            <a:r>
              <a:rPr sz="2800" spc="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Ответы</a:t>
            </a:r>
            <a:r>
              <a:rPr sz="28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должны</a:t>
            </a:r>
            <a:r>
              <a:rPr sz="2800" spc="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173883"/>
                </a:solidFill>
                <a:latin typeface="Microsoft Sans Serif"/>
                <a:cs typeface="Microsoft Sans Serif"/>
              </a:rPr>
              <a:t>быть</a:t>
            </a:r>
            <a:r>
              <a:rPr sz="28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полными, </a:t>
            </a:r>
            <a:r>
              <a:rPr sz="28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развёрнутыми,</a:t>
            </a:r>
            <a:r>
              <a:rPr sz="28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желательно</a:t>
            </a:r>
            <a:r>
              <a:rPr sz="28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использовать </a:t>
            </a:r>
            <a:r>
              <a:rPr sz="28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сложные</a:t>
            </a:r>
            <a:r>
              <a:rPr sz="2800" spc="1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предложения.</a:t>
            </a:r>
            <a:endParaRPr sz="2800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351155" indent="-339090">
              <a:spcBef>
                <a:spcPts val="580"/>
              </a:spcBef>
              <a:buFontTx/>
              <a:buAutoNum type="arabicPeriod"/>
              <a:tabLst>
                <a:tab pos="351790" algn="l"/>
              </a:tabLst>
            </a:pPr>
            <a:r>
              <a:rPr sz="2800" dirty="0">
                <a:solidFill>
                  <a:srgbClr val="173883"/>
                </a:solidFill>
                <a:latin typeface="Microsoft Sans Serif"/>
                <a:cs typeface="Microsoft Sans Serif"/>
              </a:rPr>
              <a:t>Следует</a:t>
            </a:r>
            <a:r>
              <a:rPr sz="2800" spc="1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использовать</a:t>
            </a:r>
            <a:r>
              <a:rPr sz="2800" spc="1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вводные</a:t>
            </a:r>
            <a:r>
              <a:rPr sz="2800" spc="1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слова</a:t>
            </a:r>
            <a:r>
              <a:rPr sz="2800" spc="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и</a:t>
            </a:r>
            <a:endParaRPr sz="2800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2700" marR="56515"/>
            <a:r>
              <a:rPr sz="28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предложения,</a:t>
            </a:r>
            <a:r>
              <a:rPr sz="2800" spc="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обозначающие</a:t>
            </a:r>
            <a:r>
              <a:rPr sz="2800" spc="4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отношение</a:t>
            </a:r>
            <a:r>
              <a:rPr sz="2800" spc="4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150" dirty="0">
                <a:solidFill>
                  <a:srgbClr val="173883"/>
                </a:solidFill>
                <a:latin typeface="Microsoft Sans Serif"/>
                <a:cs typeface="Microsoft Sans Serif"/>
              </a:rPr>
              <a:t>к</a:t>
            </a:r>
            <a:r>
              <a:rPr sz="2800" spc="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тому, </a:t>
            </a:r>
            <a:r>
              <a:rPr sz="2800" spc="-62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173883"/>
                </a:solidFill>
                <a:latin typeface="Microsoft Sans Serif"/>
                <a:cs typeface="Microsoft Sans Serif"/>
              </a:rPr>
              <a:t>о</a:t>
            </a:r>
            <a:r>
              <a:rPr sz="2800" spc="2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30" dirty="0">
                <a:solidFill>
                  <a:srgbClr val="173883"/>
                </a:solidFill>
                <a:latin typeface="Microsoft Sans Serif"/>
                <a:cs typeface="Microsoft Sans Serif"/>
              </a:rPr>
              <a:t>чём</a:t>
            </a:r>
            <a:r>
              <a:rPr sz="2800" spc="1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говорите.</a:t>
            </a:r>
            <a:endParaRPr sz="2800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3869529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и по запросу гиа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88913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8988" cy="706437"/>
          </a:xfrm>
        </p:spPr>
        <p:txBody>
          <a:bodyPr/>
          <a:lstStyle/>
          <a:p>
            <a:pPr eaLnBrk="1" hangingPunct="1"/>
            <a:r>
              <a:rPr lang="ru-RU" altLang="ru-RU" sz="7200" b="1" i="1" dirty="0">
                <a:solidFill>
                  <a:srgbClr val="C00000"/>
                </a:solidFill>
              </a:rPr>
              <a:t>2026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653" y="1018272"/>
            <a:ext cx="864096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Допускаются…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653" y="1701800"/>
            <a:ext cx="8640960" cy="452431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Обучающиеся,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не имеющие академической задолженности и в полном объеме выполнившие УП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(</a:t>
            </a:r>
            <a:r>
              <a:rPr lang="ru-RU" sz="2800" dirty="0"/>
              <a:t>имеющие годовые отметки по всем учебным предметам УП за 9 класс не ниже удовлетворительных</a:t>
            </a:r>
            <a:r>
              <a:rPr lang="ru-RU" sz="3600" dirty="0"/>
              <a:t>)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+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 </a:t>
            </a:r>
            <a:r>
              <a:rPr lang="ru-RU" sz="3200" b="1" dirty="0"/>
              <a:t>имеющие  результат «ЗАЧЕТ» за итоговое собеседование по русскому языку</a:t>
            </a:r>
          </a:p>
        </p:txBody>
      </p:sp>
    </p:spTree>
    <p:extLst>
      <p:ext uri="{BB962C8B-B14F-4D97-AF65-F5344CB8AC3E}">
        <p14:creationId xmlns:p14="http://schemas.microsoft.com/office/powerpoint/2010/main" val="33474578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151" y="0"/>
            <a:ext cx="8964488" cy="1143000"/>
          </a:xfrm>
        </p:spPr>
        <p:txBody>
          <a:bodyPr>
            <a:noAutofit/>
          </a:bodyPr>
          <a:lstStyle/>
          <a:p>
            <a:pPr algn="l"/>
            <a:br>
              <a:rPr lang="ru-RU" sz="3200" dirty="0"/>
            </a:br>
            <a:br>
              <a:rPr lang="ru-RU" sz="3200" dirty="0"/>
            </a:br>
            <a:r>
              <a:rPr lang="ru-RU" sz="2800" b="1" dirty="0">
                <a:solidFill>
                  <a:schemeClr val="tx1"/>
                </a:solidFill>
              </a:rPr>
              <a:t>В письменной части основного предмета ОГЭ 2026 года ФИПИ </a:t>
            </a:r>
            <a:r>
              <a:rPr lang="ru-RU" sz="2800" b="1" i="1" dirty="0">
                <a:solidFill>
                  <a:schemeClr val="tx1"/>
                </a:solidFill>
              </a:rPr>
              <a:t>не анонсировала изменений </a:t>
            </a:r>
            <a:r>
              <a:rPr lang="ru-RU" sz="2800" b="1" dirty="0">
                <a:solidFill>
                  <a:schemeClr val="tx1"/>
                </a:solidFill>
              </a:rPr>
              <a:t>и 9- </a:t>
            </a:r>
            <a:r>
              <a:rPr lang="ru-RU" sz="2800" b="1" dirty="0" err="1">
                <a:solidFill>
                  <a:schemeClr val="tx1"/>
                </a:solidFill>
              </a:rPr>
              <a:t>классникам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предстоит сдавать русский язык в уже привычном формате. КИМ включает в себя три части:... 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1B117AB6-044E-411D-A04C-5889B8D008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253044"/>
              </p:ext>
            </p:extLst>
          </p:nvPr>
        </p:nvGraphicFramePr>
        <p:xfrm>
          <a:off x="25381" y="1844825"/>
          <a:ext cx="9118619" cy="48691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3079">
                  <a:extLst>
                    <a:ext uri="{9D8B030D-6E8A-4147-A177-3AD203B41FA5}">
                      <a16:colId xmlns:a16="http://schemas.microsoft.com/office/drawing/2014/main" val="445100628"/>
                    </a:ext>
                  </a:extLst>
                </a:gridCol>
                <a:gridCol w="3996918">
                  <a:extLst>
                    <a:ext uri="{9D8B030D-6E8A-4147-A177-3AD203B41FA5}">
                      <a16:colId xmlns:a16="http://schemas.microsoft.com/office/drawing/2014/main" val="500240225"/>
                    </a:ext>
                  </a:extLst>
                </a:gridCol>
                <a:gridCol w="2598622">
                  <a:extLst>
                    <a:ext uri="{9D8B030D-6E8A-4147-A177-3AD203B41FA5}">
                      <a16:colId xmlns:a16="http://schemas.microsoft.com/office/drawing/2014/main" val="772386728"/>
                    </a:ext>
                  </a:extLst>
                </a:gridCol>
              </a:tblGrid>
              <a:tr h="7312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Часть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Типы заданий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Максимальный балл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2051499"/>
                  </a:ext>
                </a:extLst>
              </a:tr>
              <a:tr h="7352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</a:rPr>
                        <a:t>1 ч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Задание с развёрнутым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ответом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</a:rPr>
                        <a:t>6 б.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6609274"/>
                  </a:ext>
                </a:extLst>
              </a:tr>
              <a:tr h="7352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</a:rPr>
                        <a:t>2 ч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Задания с кратким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ответом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</a:rPr>
                        <a:t> 11 б. 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7574562"/>
                  </a:ext>
                </a:extLst>
              </a:tr>
              <a:tr h="7352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</a:rPr>
                        <a:t>3 ч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Задание с развёрнутым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ответом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</a:rPr>
                        <a:t>7 б.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4054436"/>
                  </a:ext>
                </a:extLst>
              </a:tr>
              <a:tr h="15239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Критерий «за практическую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грамотность и фактическую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точность речи»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</a:rPr>
                        <a:t>Части 1 и 3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</a:rPr>
                        <a:t>13 б.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3964370"/>
                  </a:ext>
                </a:extLst>
              </a:tr>
              <a:tr h="3635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</a:rPr>
                        <a:t>ИТОГО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</a:rPr>
                        <a:t> 13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</a:rPr>
                        <a:t>37 б.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55308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93459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32656"/>
            <a:ext cx="842493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/>
              <a:t>Проверка письменной части предполагает более тщательную проверку работы. </a:t>
            </a:r>
            <a:r>
              <a:rPr lang="ru-RU" sz="4000" b="1" dirty="0"/>
              <a:t>Вторая часть (тестовая) </a:t>
            </a:r>
            <a:r>
              <a:rPr lang="ru-RU" sz="4000" b="1" i="1" dirty="0"/>
              <a:t>оцифровывается и проверяется с использованием технических средств</a:t>
            </a:r>
            <a:r>
              <a:rPr lang="ru-RU" sz="4000" dirty="0"/>
              <a:t>, а к </a:t>
            </a:r>
            <a:r>
              <a:rPr lang="ru-RU" sz="4000" b="1" i="1" dirty="0"/>
              <a:t>проверке </a:t>
            </a:r>
          </a:p>
          <a:p>
            <a:pPr algn="just"/>
            <a:r>
              <a:rPr lang="ru-RU" sz="4000" b="1" i="1" dirty="0"/>
              <a:t>I и III частей привлекают экспертов (учителей русского языка</a:t>
            </a:r>
            <a:r>
              <a:rPr lang="ru-RU" sz="4000" dirty="0"/>
              <a:t>). </a:t>
            </a:r>
            <a:r>
              <a:rPr lang="ru-RU" sz="3600" b="1" dirty="0">
                <a:solidFill>
                  <a:srgbClr val="FF0000"/>
                </a:solidFill>
              </a:rPr>
              <a:t>Максимальный тестовый балл письменной части – 33 балла... </a:t>
            </a:r>
          </a:p>
        </p:txBody>
      </p:sp>
    </p:spTree>
    <p:extLst>
      <p:ext uri="{BB962C8B-B14F-4D97-AF65-F5344CB8AC3E}">
        <p14:creationId xmlns:p14="http://schemas.microsoft.com/office/powerpoint/2010/main" val="33248214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 anchor="t">
            <a:normAutofit fontScale="90000"/>
          </a:bodyPr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Где взять задания </a:t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87" y="1124744"/>
            <a:ext cx="8905701" cy="51125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57590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26451" y="0"/>
            <a:ext cx="9370451" cy="6597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79229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8784976" cy="500141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http://www.fipi.ru/content/otkrytyy-bank-zadaniy-oge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https://rus-oge.sdamgia.ru/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hlinkClick r:id="rId4"/>
              </a:rPr>
              <a:t>http://www.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hlinkClick r:id="rId4"/>
              </a:rPr>
              <a:t>русскийбезпроблем.рф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hlinkClick r:id="rId5"/>
              </a:rPr>
              <a:t>http://uchimcauchitca.blogspot.om/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hlinkClick r:id="rId6"/>
              </a:rPr>
              <a:t>https://saharina.ru/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https://neznaika.pro/oge/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hlinkClick r:id="rId7"/>
              </a:rPr>
              <a:t>www.fipi.ru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(демоверсия, спецификация,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вебинары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И. П.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Цыбулько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Т. Н. Малышевой, Ореховой С.В.)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Воропай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Е. В. Презентация «Система обучения школьников устной речи. Методика подготовки к устному собеседованию по русскому языку в 9 классе»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Интернет –ресурс, литература</a:t>
            </a:r>
          </a:p>
        </p:txBody>
      </p:sp>
    </p:spTree>
    <p:extLst>
      <p:ext uri="{BB962C8B-B14F-4D97-AF65-F5344CB8AC3E}">
        <p14:creationId xmlns:p14="http://schemas.microsoft.com/office/powerpoint/2010/main" val="119466706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363272" cy="1082384"/>
          </a:xfrm>
        </p:spPr>
        <p:txBody>
          <a:bodyPr>
            <a:noAutofit/>
          </a:bodyPr>
          <a:lstStyle/>
          <a:p>
            <a:pPr algn="ctr"/>
            <a:b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b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b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b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b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b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b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b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b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b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b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b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b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b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b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b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b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b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b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b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b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b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b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b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b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b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b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b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b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b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b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b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000" b="1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Психологические рекомендации </a:t>
            </a:r>
            <a:br>
              <a:rPr lang="ru-RU" altLang="ru-RU" sz="4000" b="1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000" b="1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родителям выпускников</a:t>
            </a:r>
            <a:br>
              <a:rPr lang="ru-RU" altLang="ru-RU" sz="4000" dirty="0">
                <a:solidFill>
                  <a:srgbClr val="C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8568952" cy="4389120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b="1" u="sng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Рекомендация 1.  «Душевный покой»</a:t>
            </a:r>
          </a:p>
          <a:p>
            <a:pPr marL="0" indent="0">
              <a:buFont typeface="Wingdings" panose="05000000000000000000" pitchFamily="2" charset="2"/>
              <a:buChar char="ü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Старайтесь выражать уверенность в его силах, не пугайте провалом.</a:t>
            </a:r>
          </a:p>
          <a:p>
            <a:pPr marL="0" indent="0">
              <a:buFont typeface="Wingdings" panose="05000000000000000000" pitchFamily="2" charset="2"/>
              <a:buChar char="ü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Старайтесь регулировать свое волнение и не переносить его на ребенка.</a:t>
            </a:r>
          </a:p>
          <a:p>
            <a:pPr marL="0" indent="0">
              <a:buFont typeface="Wingdings" panose="05000000000000000000" pitchFamily="2" charset="2"/>
              <a:buChar char="ü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Выражайте своему ребенку готовность помочь и помогайте в различных вопросах подготовки.</a:t>
            </a:r>
          </a:p>
          <a:p>
            <a:pPr marL="0" indent="0">
              <a:buNone/>
            </a:pPr>
            <a:endParaRPr lang="ru-RU" sz="3200" b="1" dirty="0">
              <a:latin typeface="Monotype Corsiva" panose="03010101010201010101" pitchFamily="66" charset="0"/>
            </a:endParaRP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5367753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altLang="ru-RU" sz="4000" b="1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Психологические рекомендации </a:t>
            </a:r>
            <a:br>
              <a:rPr lang="ru-RU" altLang="ru-RU" sz="4000" b="1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000" b="1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родителям выпускников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600" b="1" u="sng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Рекомендация 2.  «Физическое здоровье»</a:t>
            </a:r>
          </a:p>
          <a:p>
            <a:pPr marL="0" indent="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нагнетайте атмосферу накануне экзаменов.</a:t>
            </a:r>
          </a:p>
          <a:p>
            <a:pPr marL="0" indent="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Повышайте уверенность у ребёнка.</a:t>
            </a:r>
          </a:p>
          <a:p>
            <a:pPr marL="0" indent="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Наблюдайте за его самочувствием.</a:t>
            </a:r>
          </a:p>
          <a:p>
            <a:pPr marL="0" indent="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Контролируйте режим подготовки ребёнка, не допускайте перегрузок. Организуйте прогулки на свежем воздухе.</a:t>
            </a:r>
          </a:p>
          <a:p>
            <a:pPr marL="0" indent="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Обратите внимание на питание ребёнка.</a:t>
            </a:r>
            <a:b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68107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74320" lvl="0" indent="-274320">
              <a:spcBef>
                <a:spcPct val="20000"/>
              </a:spcBef>
            </a:pPr>
            <a:r>
              <a:rPr lang="ru-RU" altLang="ru-RU" sz="6600" b="1" dirty="0">
                <a:solidFill>
                  <a:srgbClr val="FF0000"/>
                </a:solidFill>
                <a:latin typeface="Monotype Corsiva" panose="03010101010201010101" pitchFamily="66" charset="0"/>
                <a:ea typeface="+mn-ea"/>
                <a:cs typeface="Times New Roman" panose="02020603050405020304" pitchFamily="18" charset="0"/>
              </a:rPr>
              <a:t>Помните:</a:t>
            </a:r>
            <a:r>
              <a:rPr lang="ru-RU" altLang="ru-RU" sz="6600" b="1" dirty="0">
                <a:solidFill>
                  <a:srgbClr val="000000"/>
                </a:solidFill>
                <a:latin typeface="Monotype Corsiva" panose="03010101010201010101" pitchFamily="66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844824"/>
            <a:ext cx="3143603" cy="4433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23928" y="908720"/>
            <a:ext cx="5040560" cy="568863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altLang="ru-RU" sz="3200" b="1" dirty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Ваш ребенок единственный и неповторимый. Особенный! </a:t>
            </a:r>
          </a:p>
          <a:p>
            <a:pPr algn="ctr">
              <a:buNone/>
            </a:pPr>
            <a:r>
              <a:rPr lang="ru-RU" altLang="ru-RU" sz="3200" b="1" dirty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		Поэтому любой надежный рецепт, опробованный поколениями родителей, может оказаться бесполезным. </a:t>
            </a:r>
          </a:p>
          <a:p>
            <a:pPr algn="ctr">
              <a:buNone/>
            </a:pPr>
            <a:r>
              <a:rPr lang="ru-RU" altLang="ru-RU" sz="3200" b="1" dirty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		Ищите то, что поможет именно вашему сыну, дочери. </a:t>
            </a:r>
          </a:p>
          <a:p>
            <a:pPr algn="ctr">
              <a:buNone/>
            </a:pPr>
            <a:r>
              <a:rPr lang="ru-RU" altLang="ru-RU" sz="3200" b="1" dirty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		Наблюдайте, размышляйте, обсуждайте с ребенком все проблемы.</a:t>
            </a:r>
          </a:p>
          <a:p>
            <a:endParaRPr lang="ru-RU" alt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475706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51920" y="188640"/>
            <a:ext cx="4896544" cy="5052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79512" y="260648"/>
            <a:ext cx="5400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</a:t>
            </a:r>
          </a:p>
          <a:p>
            <a:pPr>
              <a:defRPr/>
            </a:pPr>
            <a:r>
              <a:rPr lang="ru-RU" sz="4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942614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" y="219148"/>
            <a:ext cx="8229600" cy="266429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sz="16000" b="1" dirty="0"/>
              <a:t>В 2025-2026 </a:t>
            </a:r>
            <a:r>
              <a:rPr lang="ru-RU" sz="16000" dirty="0"/>
              <a:t>учебном году </a:t>
            </a:r>
          </a:p>
          <a:p>
            <a:pPr marL="0" indent="0" algn="ctr">
              <a:buNone/>
            </a:pPr>
            <a:r>
              <a:rPr lang="ru-RU" sz="16000" dirty="0"/>
              <a:t>русский язык </a:t>
            </a:r>
          </a:p>
          <a:p>
            <a:pPr marL="0" indent="0" algn="ctr">
              <a:buNone/>
            </a:pPr>
            <a:r>
              <a:rPr lang="ru-RU" sz="16000" dirty="0"/>
              <a:t> в 9-х классах будут сдавать в </a:t>
            </a:r>
          </a:p>
          <a:p>
            <a:pPr marL="0" indent="0" algn="ctr">
              <a:buNone/>
            </a:pPr>
            <a:r>
              <a:rPr lang="ru-RU" sz="16000" b="1" dirty="0"/>
              <a:t>два этапа</a:t>
            </a:r>
            <a:r>
              <a:rPr lang="ru-RU" sz="16000" dirty="0"/>
              <a:t>:</a:t>
            </a:r>
          </a:p>
          <a:p>
            <a:pPr algn="ctr"/>
            <a:r>
              <a:rPr lang="ru-RU" sz="16000" b="1" i="1" dirty="0"/>
              <a:t>собеседование (устная часть); </a:t>
            </a:r>
          </a:p>
          <a:p>
            <a:pPr algn="ctr"/>
            <a:r>
              <a:rPr lang="ru-RU" sz="16000" b="1" i="1" dirty="0"/>
              <a:t>письменная часть.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562074"/>
          </a:xfrm>
        </p:spPr>
        <p:txBody>
          <a:bodyPr>
            <a:normAutofit fontScale="90000"/>
          </a:bodyPr>
          <a:lstStyle/>
          <a:p>
            <a:br>
              <a:rPr lang="ru-RU" b="1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789040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устная часть - допуск  к ГИА , письменному экзамену по русскому языку ОГЭ / ГВЭ</a:t>
            </a:r>
          </a:p>
        </p:txBody>
      </p:sp>
      <p:pic>
        <p:nvPicPr>
          <p:cNvPr id="5" name="Picture 2" descr="Картинки по запросу гиа картин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511" y="188913"/>
            <a:ext cx="1065857" cy="1065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369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2711" y="885141"/>
            <a:ext cx="8781288" cy="524895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25239" y="3245942"/>
            <a:ext cx="10560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20" dirty="0">
                <a:latin typeface="Calibri"/>
                <a:cs typeface="Calibri"/>
              </a:rPr>
              <a:t>202</a:t>
            </a:r>
            <a:r>
              <a:rPr lang="ru-RU" b="1" spc="-20" dirty="0">
                <a:latin typeface="Calibri"/>
                <a:cs typeface="Calibri"/>
              </a:rPr>
              <a:t>6</a:t>
            </a:r>
            <a:endParaRPr b="1" spc="-2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819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и по запросу гиа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88913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Заголовок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7272338" cy="7921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600" b="1" i="1" dirty="0">
                <a:solidFill>
                  <a:srgbClr val="C00000"/>
                </a:solidFill>
              </a:rPr>
              <a:t>2026. Итоговое собеседование</a:t>
            </a:r>
            <a:r>
              <a:rPr lang="ru-RU" altLang="ru-RU" sz="7200" b="1" i="1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9511" y="1196752"/>
            <a:ext cx="8785101" cy="304698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800" dirty="0"/>
              <a:t>П.16</a:t>
            </a:r>
            <a:r>
              <a:rPr lang="ru-RU" sz="3200" dirty="0"/>
              <a:t>. Итоговое собеседование по русскому языку проводится для обучающихся, экстернов </a:t>
            </a:r>
          </a:p>
          <a:p>
            <a:pPr algn="ctr" eaLnBrk="1" hangingPunct="1">
              <a:defRPr/>
            </a:pPr>
            <a:r>
              <a:rPr lang="ru-RU" sz="3200" b="1" u="sng" dirty="0"/>
              <a:t>во вторую среду февраля</a:t>
            </a:r>
            <a:r>
              <a:rPr lang="ru-RU" sz="3200" dirty="0"/>
              <a:t> </a:t>
            </a:r>
            <a:r>
              <a:rPr lang="en-US" sz="3200" dirty="0"/>
              <a:t>-</a:t>
            </a:r>
            <a:r>
              <a:rPr lang="en-US" sz="3200" b="1" u="sng" dirty="0"/>
              <a:t>1</a:t>
            </a:r>
            <a:r>
              <a:rPr lang="ru-RU" sz="3200" b="1" u="sng" dirty="0"/>
              <a:t>1</a:t>
            </a:r>
            <a:r>
              <a:rPr lang="en-US" sz="3200" b="1" u="sng" dirty="0"/>
              <a:t>/02/202</a:t>
            </a:r>
            <a:r>
              <a:rPr lang="ru-RU" sz="3200" b="1" u="sng" dirty="0"/>
              <a:t>6</a:t>
            </a:r>
            <a:r>
              <a:rPr lang="en-US" sz="3200" dirty="0"/>
              <a:t> </a:t>
            </a:r>
            <a:r>
              <a:rPr lang="ru-RU" sz="3200" dirty="0"/>
              <a:t>по текстам, темам и заданиям, сформированным по часовым поясам Федеральной службой по надзору в сфере образования и науки.</a:t>
            </a:r>
          </a:p>
        </p:txBody>
      </p:sp>
      <p:pic>
        <p:nvPicPr>
          <p:cNvPr id="15368" name="Picture 9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527773"/>
            <a:ext cx="3255962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2131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и по запросу гиа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88913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Заголовок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7272338" cy="7921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600" b="1" i="1" dirty="0">
                <a:solidFill>
                  <a:srgbClr val="C00000"/>
                </a:solidFill>
              </a:rPr>
              <a:t>2026. Итоговое собеседование</a:t>
            </a:r>
            <a:r>
              <a:rPr lang="ru-RU" altLang="ru-RU" sz="7200" b="1" i="1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528" y="1772816"/>
            <a:ext cx="8424936" cy="378565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400" dirty="0"/>
              <a:t>17. … </a:t>
            </a:r>
            <a:r>
              <a:rPr lang="ru-RU" sz="3000" dirty="0"/>
              <a:t>заявления подаются </a:t>
            </a:r>
          </a:p>
          <a:p>
            <a:pPr algn="ctr" eaLnBrk="1" hangingPunct="1">
              <a:defRPr/>
            </a:pPr>
            <a:r>
              <a:rPr lang="ru-RU" sz="3000" b="1" u="sng" dirty="0"/>
              <a:t>не позднее чем за 2 недели до начала проведения итогового собеседовании </a:t>
            </a:r>
            <a:r>
              <a:rPr lang="ru-RU" sz="3000" dirty="0"/>
              <a:t>по русскому языку. Итоговое собеседование по русскому языку проводится в ОО и </a:t>
            </a:r>
            <a:r>
              <a:rPr lang="ru-RU" sz="3000" dirty="0">
                <a:solidFill>
                  <a:srgbClr val="FFFF00"/>
                </a:solidFill>
              </a:rPr>
              <a:t>(или) в местах, определенных ОИВ</a:t>
            </a:r>
            <a:r>
              <a:rPr lang="ru-RU" sz="3000" dirty="0"/>
              <a:t> (далее вместе – места проведения итогового собеседования по русскому языку).</a:t>
            </a:r>
          </a:p>
        </p:txBody>
      </p:sp>
    </p:spTree>
    <p:extLst>
      <p:ext uri="{BB962C8B-B14F-4D97-AF65-F5344CB8AC3E}">
        <p14:creationId xmlns:p14="http://schemas.microsoft.com/office/powerpoint/2010/main" val="2395426182"/>
      </p:ext>
    </p:extLst>
  </p:cSld>
  <p:clrMapOvr>
    <a:masterClrMapping/>
  </p:clrMapOvr>
</p:sld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2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3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3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4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2889</Words>
  <Application>Microsoft Office PowerPoint</Application>
  <PresentationFormat>Экран (4:3)</PresentationFormat>
  <Paragraphs>299</Paragraphs>
  <Slides>58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32</vt:i4>
      </vt:variant>
      <vt:variant>
        <vt:lpstr>Заголовки слайдов</vt:lpstr>
      </vt:variant>
      <vt:variant>
        <vt:i4>58</vt:i4>
      </vt:variant>
    </vt:vector>
  </HeadingPairs>
  <TitlesOfParts>
    <vt:vector size="101" baseType="lpstr">
      <vt:lpstr>Arial</vt:lpstr>
      <vt:lpstr>Arial Black</vt:lpstr>
      <vt:lpstr>Calibri</vt:lpstr>
      <vt:lpstr>Candara</vt:lpstr>
      <vt:lpstr>Constantia</vt:lpstr>
      <vt:lpstr>Microsoft Sans Serif</vt:lpstr>
      <vt:lpstr>Monotype Corsiva</vt:lpstr>
      <vt:lpstr>Symbol</vt:lpstr>
      <vt:lpstr>Times New Roman</vt:lpstr>
      <vt:lpstr>Wingdings</vt:lpstr>
      <vt:lpstr>Wingdings 2</vt:lpstr>
      <vt:lpstr>1_Тема Office</vt:lpstr>
      <vt:lpstr>Волна</vt:lpstr>
      <vt:lpstr>1_Волна</vt:lpstr>
      <vt:lpstr>Office Theme</vt:lpstr>
      <vt:lpstr>1_Office Theme</vt:lpstr>
      <vt:lpstr>3_Office Theme</vt:lpstr>
      <vt:lpstr>4_Office Theme</vt:lpstr>
      <vt:lpstr>5_Office Theme</vt:lpstr>
      <vt:lpstr>9_Office Theme</vt:lpstr>
      <vt:lpstr>10_Office Theme</vt:lpstr>
      <vt:lpstr>Поток</vt:lpstr>
      <vt:lpstr>1_Поток</vt:lpstr>
      <vt:lpstr>2_Поток</vt:lpstr>
      <vt:lpstr>3_Поток</vt:lpstr>
      <vt:lpstr>2_Office Theme</vt:lpstr>
      <vt:lpstr>11_Office Theme</vt:lpstr>
      <vt:lpstr>12_Office Theme</vt:lpstr>
      <vt:lpstr>13_Office Theme</vt:lpstr>
      <vt:lpstr>14_Office Theme</vt:lpstr>
      <vt:lpstr>2_Волна</vt:lpstr>
      <vt:lpstr>6_Office Theme</vt:lpstr>
      <vt:lpstr>7_Office Theme</vt:lpstr>
      <vt:lpstr>3_Волна</vt:lpstr>
      <vt:lpstr>4_Волна</vt:lpstr>
      <vt:lpstr>8_Office Theme</vt:lpstr>
      <vt:lpstr>15_Office Theme</vt:lpstr>
      <vt:lpstr>16_Office Theme</vt:lpstr>
      <vt:lpstr>17_Office Theme</vt:lpstr>
      <vt:lpstr>18_Office Theme</vt:lpstr>
      <vt:lpstr>19_Office Theme</vt:lpstr>
      <vt:lpstr>20_Office Theme</vt:lpstr>
      <vt:lpstr>21_Office Theme</vt:lpstr>
      <vt:lpstr>2026</vt:lpstr>
      <vt:lpstr>Презентация PowerPoint</vt:lpstr>
      <vt:lpstr>2026</vt:lpstr>
      <vt:lpstr>2026</vt:lpstr>
      <vt:lpstr>2026</vt:lpstr>
      <vt:lpstr> </vt:lpstr>
      <vt:lpstr>2026</vt:lpstr>
      <vt:lpstr>2026. Итоговое собеседование.</vt:lpstr>
      <vt:lpstr>2026. Итоговое собеседование.</vt:lpstr>
      <vt:lpstr>2026. Итоговое собеседование.</vt:lpstr>
      <vt:lpstr>2026. Итоговое собеседование</vt:lpstr>
      <vt:lpstr>2025 Итоговое собеседование</vt:lpstr>
      <vt:lpstr>Об экзамене</vt:lpstr>
      <vt:lpstr>Презентация PowerPoint</vt:lpstr>
      <vt:lpstr>Модель КИМ итогового  собеседования 2026 года</vt:lpstr>
      <vt:lpstr>Презентация PowerPoint</vt:lpstr>
      <vt:lpstr>Задание 1: чтение текста</vt:lpstr>
      <vt:lpstr>Задание 1</vt:lpstr>
      <vt:lpstr>Задание 1</vt:lpstr>
      <vt:lpstr>Презентация PowerPoint</vt:lpstr>
      <vt:lpstr>Особенности задания 1 (чтение текста вслух)</vt:lpstr>
      <vt:lpstr>Задание 1</vt:lpstr>
      <vt:lpstr>Типичные ошибки при чтении текста! </vt:lpstr>
      <vt:lpstr>Задание 1</vt:lpstr>
      <vt:lpstr>Изменения в КИМ итогового  собеседования с 2024 года</vt:lpstr>
      <vt:lpstr>Задание 2: пересказ текста</vt:lpstr>
      <vt:lpstr>Презентация PowerPoint</vt:lpstr>
      <vt:lpstr>Задание 2</vt:lpstr>
      <vt:lpstr>Задание 2</vt:lpstr>
      <vt:lpstr>Способы цитирования</vt:lpstr>
      <vt:lpstr>Изменения с  2024 года</vt:lpstr>
      <vt:lpstr>Задание 2</vt:lpstr>
      <vt:lpstr>Задание 2</vt:lpstr>
      <vt:lpstr>Работаем с заданиями 1 и 2  КИМов</vt:lpstr>
      <vt:lpstr>Часть 2. Задание 3</vt:lpstr>
      <vt:lpstr>Задание 3</vt:lpstr>
      <vt:lpstr>Задание 3: монолог</vt:lpstr>
      <vt:lpstr>Презентация PowerPoint</vt:lpstr>
      <vt:lpstr>Презентация PowerPoint</vt:lpstr>
      <vt:lpstr>Презентация PowerPoint</vt:lpstr>
      <vt:lpstr>Особенности задания 3 (монолог)</vt:lpstr>
      <vt:lpstr>Обратите внимание!</vt:lpstr>
      <vt:lpstr>ВАЖНО!</vt:lpstr>
      <vt:lpstr>Задание 4: диалог</vt:lpstr>
      <vt:lpstr>Презентация PowerPoint</vt:lpstr>
      <vt:lpstr>ВАЖНО!</vt:lpstr>
      <vt:lpstr>Задание 4. Диалог</vt:lpstr>
      <vt:lpstr>Изменения с 2023 – 24 учебного года</vt:lpstr>
      <vt:lpstr>Задание 4. Диалог</vt:lpstr>
      <vt:lpstr>  В письменной части основного предмета ОГЭ 2026 года ФИПИ не анонсировала изменений и 9- классникам предстоит сдавать русский язык в уже привычном формате. КИМ включает в себя три части:... </vt:lpstr>
      <vt:lpstr>Презентация PowerPoint</vt:lpstr>
      <vt:lpstr>Где взять задания  </vt:lpstr>
      <vt:lpstr>Презентация PowerPoint</vt:lpstr>
      <vt:lpstr>Интернет –ресурс, литература</vt:lpstr>
      <vt:lpstr>                                Психологические рекомендации  родителям выпускников </vt:lpstr>
      <vt:lpstr>Психологические рекомендации  родителям выпускников</vt:lpstr>
      <vt:lpstr>Помните: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Кабинет 106</cp:lastModifiedBy>
  <cp:revision>67</cp:revision>
  <dcterms:created xsi:type="dcterms:W3CDTF">2018-09-26T12:47:06Z</dcterms:created>
  <dcterms:modified xsi:type="dcterms:W3CDTF">2026-01-21T12:46:54Z</dcterms:modified>
</cp:coreProperties>
</file>